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10"/>
  </p:notesMasterIdLst>
  <p:sldIdLst>
    <p:sldId id="257" r:id="rId2"/>
    <p:sldId id="258" r:id="rId3"/>
    <p:sldId id="260" r:id="rId4"/>
    <p:sldId id="259" r:id="rId5"/>
    <p:sldId id="262" r:id="rId6"/>
    <p:sldId id="266"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94573"/>
  </p:normalViewPr>
  <p:slideViewPr>
    <p:cSldViewPr snapToGrid="0" snapToObjects="1">
      <p:cViewPr varScale="1">
        <p:scale>
          <a:sx n="104" d="100"/>
          <a:sy n="104" d="100"/>
        </p:scale>
        <p:origin x="56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9EF8F-DF5A-466C-9F55-188D314E97C4}"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F5114-4E2E-4432-9012-CDA174A8260C}" type="slidenum">
              <a:rPr lang="en-US" smtClean="0"/>
              <a:t>‹#›</a:t>
            </a:fld>
            <a:endParaRPr lang="en-US"/>
          </a:p>
        </p:txBody>
      </p:sp>
    </p:spTree>
    <p:extLst>
      <p:ext uri="{BB962C8B-B14F-4D97-AF65-F5344CB8AC3E}">
        <p14:creationId xmlns:p14="http://schemas.microsoft.com/office/powerpoint/2010/main" val="348098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F5114-4E2E-4432-9012-CDA174A8260C}" type="slidenum">
              <a:rPr lang="en-US" smtClean="0"/>
              <a:t>8</a:t>
            </a:fld>
            <a:endParaRPr lang="en-US"/>
          </a:p>
        </p:txBody>
      </p:sp>
    </p:spTree>
    <p:extLst>
      <p:ext uri="{BB962C8B-B14F-4D97-AF65-F5344CB8AC3E}">
        <p14:creationId xmlns:p14="http://schemas.microsoft.com/office/powerpoint/2010/main" val="45050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455D-2E13-8741-A44F-35ADA196E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9F7DB5-319C-9A48-99B0-7E7E69DF5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98A6FA-B641-114D-ACD0-8B9CF7165DC3}"/>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5" name="Footer Placeholder 4">
            <a:extLst>
              <a:ext uri="{FF2B5EF4-FFF2-40B4-BE49-F238E27FC236}">
                <a16:creationId xmlns:a16="http://schemas.microsoft.com/office/drawing/2014/main" id="{57EE6F7A-2976-CD40-A404-D20EC5E0C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9EBAC-EE39-9F42-9BE2-DF38E1D82ECA}"/>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255975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7408-1634-C643-8183-BF56A03E6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5E98C-C8C7-0C48-9DE0-15A62D90A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56326-A106-824C-9E92-49874E510949}"/>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5" name="Footer Placeholder 4">
            <a:extLst>
              <a:ext uri="{FF2B5EF4-FFF2-40B4-BE49-F238E27FC236}">
                <a16:creationId xmlns:a16="http://schemas.microsoft.com/office/drawing/2014/main" id="{450ED4C4-6E0B-B749-A210-2048FFA30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09BFF-AF44-9148-975C-7521C2140E6F}"/>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406640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5D5DA-CD55-8640-A655-A44F2A025E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412B42-B1CE-BE45-A7E6-20B55028F9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23B6F-43A8-1D48-A975-36068115696E}"/>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5" name="Footer Placeholder 4">
            <a:extLst>
              <a:ext uri="{FF2B5EF4-FFF2-40B4-BE49-F238E27FC236}">
                <a16:creationId xmlns:a16="http://schemas.microsoft.com/office/drawing/2014/main" id="{72720D69-E21A-E245-86F1-CD3B785D2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2D623-A709-C540-9592-7B76335E527E}"/>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92997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DBD8-23AD-C94F-A862-4C8CDC0DB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F30F2-64CE-9A49-A81B-D2D34B0366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49672-19E7-CA4D-B1CD-380A994FC460}"/>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5" name="Footer Placeholder 4">
            <a:extLst>
              <a:ext uri="{FF2B5EF4-FFF2-40B4-BE49-F238E27FC236}">
                <a16:creationId xmlns:a16="http://schemas.microsoft.com/office/drawing/2014/main" id="{219CC5E5-3BB6-454D-A9BD-D1BD9F364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CCB68-7B38-7945-8BE7-D63EB583DB96}"/>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268204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2933-76A5-F542-A6E2-04C8D0B79C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54FB5-A30A-4B42-989F-E64FF0092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DC3D5B-10D6-814C-89D5-048AF1DF2521}"/>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5" name="Footer Placeholder 4">
            <a:extLst>
              <a:ext uri="{FF2B5EF4-FFF2-40B4-BE49-F238E27FC236}">
                <a16:creationId xmlns:a16="http://schemas.microsoft.com/office/drawing/2014/main" id="{30816996-430E-9D41-BB0B-0B46EEB4B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3255D-4645-D849-813E-E534B9673A5C}"/>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27083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2029-7DC6-C44C-903F-683F3FAED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E39CB2-F152-0844-9FB4-C0ED9F4E58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1A0D18-3174-9741-990A-1F8998418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913D52-6A63-C245-AC34-5376F761CFB0}"/>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6" name="Footer Placeholder 5">
            <a:extLst>
              <a:ext uri="{FF2B5EF4-FFF2-40B4-BE49-F238E27FC236}">
                <a16:creationId xmlns:a16="http://schemas.microsoft.com/office/drawing/2014/main" id="{2CCF3AC4-0E52-BE41-8E85-95C914B47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EDA85-1A80-B24A-8DCE-CC0449BDF4C8}"/>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363089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D572-499D-AE4F-BA96-A7AB7F2FD1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59CC6E-BDDC-2A44-8315-6BD61D32C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514D2-B572-E041-A629-47FB6B8D16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A17C0-3D1A-A64D-95CE-53CCD1A48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C6CA2-C2C8-7746-BC58-F455AE802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1306DC-8766-E846-ADDF-3E56AFA72634}"/>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8" name="Footer Placeholder 7">
            <a:extLst>
              <a:ext uri="{FF2B5EF4-FFF2-40B4-BE49-F238E27FC236}">
                <a16:creationId xmlns:a16="http://schemas.microsoft.com/office/drawing/2014/main" id="{8CDCDF05-8904-FD41-A090-A0E1D8D261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5F3CBE-D568-FD4B-9618-26A0A0DB0A68}"/>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19980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BB54-5ED4-9F44-8CCF-96A9F53592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E75DB-0B8F-964A-A1FB-98708C1B853F}"/>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4" name="Footer Placeholder 3">
            <a:extLst>
              <a:ext uri="{FF2B5EF4-FFF2-40B4-BE49-F238E27FC236}">
                <a16:creationId xmlns:a16="http://schemas.microsoft.com/office/drawing/2014/main" id="{9E246911-7E9C-6F4F-8031-E1EB5929F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9406F9-D26C-FB45-A0CC-638F4A833DB6}"/>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169854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193F1-C7ED-9F4C-902C-67F538AFE02E}"/>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3" name="Footer Placeholder 2">
            <a:extLst>
              <a:ext uri="{FF2B5EF4-FFF2-40B4-BE49-F238E27FC236}">
                <a16:creationId xmlns:a16="http://schemas.microsoft.com/office/drawing/2014/main" id="{402A3D0A-BCAC-AC42-AFB5-15C75CD58F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0D0597-B400-0742-817A-456CD5D67717}"/>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83173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C4D2-987E-3D42-B7FE-C08DC36D0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F9976-8F60-EC4C-9DA2-60D3AEF36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519CC-7473-6742-B0FC-C2BBCEB39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EE9FD-9FEA-5744-B29F-CCFFFC1EEE93}"/>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6" name="Footer Placeholder 5">
            <a:extLst>
              <a:ext uri="{FF2B5EF4-FFF2-40B4-BE49-F238E27FC236}">
                <a16:creationId xmlns:a16="http://schemas.microsoft.com/office/drawing/2014/main" id="{AABC00D8-5497-784A-8892-1496A7C7F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9EC98-0DE7-6647-B3FD-B912BEC2E55D}"/>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86798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1607-7061-DF43-B54F-1E47983F6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2868CB-EF8A-8646-9E2C-E96E1A522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90C50-6A4A-3046-A658-6BF58ABA2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A4C0C-3E59-E143-A925-756961DBB2D9}"/>
              </a:ext>
            </a:extLst>
          </p:cNvPr>
          <p:cNvSpPr>
            <a:spLocks noGrp="1"/>
          </p:cNvSpPr>
          <p:nvPr>
            <p:ph type="dt" sz="half" idx="10"/>
          </p:nvPr>
        </p:nvSpPr>
        <p:spPr/>
        <p:txBody>
          <a:bodyPr/>
          <a:lstStyle/>
          <a:p>
            <a:fld id="{F3CE932A-4362-8040-8C41-CE78CD72296B}" type="datetimeFigureOut">
              <a:rPr lang="en-US" smtClean="0"/>
              <a:t>8/30/2023</a:t>
            </a:fld>
            <a:endParaRPr lang="en-US"/>
          </a:p>
        </p:txBody>
      </p:sp>
      <p:sp>
        <p:nvSpPr>
          <p:cNvPr id="6" name="Footer Placeholder 5">
            <a:extLst>
              <a:ext uri="{FF2B5EF4-FFF2-40B4-BE49-F238E27FC236}">
                <a16:creationId xmlns:a16="http://schemas.microsoft.com/office/drawing/2014/main" id="{22815977-858D-3747-93E5-F87046C89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EA3F68-D00D-3E4B-9E0F-C49D678C2D21}"/>
              </a:ext>
            </a:extLst>
          </p:cNvPr>
          <p:cNvSpPr>
            <a:spLocks noGrp="1"/>
          </p:cNvSpPr>
          <p:nvPr>
            <p:ph type="sldNum" sz="quarter" idx="12"/>
          </p:nvPr>
        </p:nvSpPr>
        <p:spPr/>
        <p:txBody>
          <a:bodyPr/>
          <a:lstStyle/>
          <a:p>
            <a:fld id="{AC3284CE-7466-9C4C-AFB4-1D1732F16F7E}" type="slidenum">
              <a:rPr lang="en-US" smtClean="0"/>
              <a:t>‹#›</a:t>
            </a:fld>
            <a:endParaRPr lang="en-US"/>
          </a:p>
        </p:txBody>
      </p:sp>
    </p:spTree>
    <p:extLst>
      <p:ext uri="{BB962C8B-B14F-4D97-AF65-F5344CB8AC3E}">
        <p14:creationId xmlns:p14="http://schemas.microsoft.com/office/powerpoint/2010/main" val="418312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D62AC-E8A8-8F40-AF4D-E7BBFFA1A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C69C2F-6294-B447-A3EB-8A4DCFB78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B0B82-A717-894A-906C-ADB9D569B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E932A-4362-8040-8C41-CE78CD72296B}" type="datetimeFigureOut">
              <a:rPr lang="en-US" smtClean="0"/>
              <a:t>8/30/2023</a:t>
            </a:fld>
            <a:endParaRPr lang="en-US"/>
          </a:p>
        </p:txBody>
      </p:sp>
      <p:sp>
        <p:nvSpPr>
          <p:cNvPr id="5" name="Footer Placeholder 4">
            <a:extLst>
              <a:ext uri="{FF2B5EF4-FFF2-40B4-BE49-F238E27FC236}">
                <a16:creationId xmlns:a16="http://schemas.microsoft.com/office/drawing/2014/main" id="{84AD2ABC-137C-384F-9A1D-B6BDB8DFB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F1E374-16C5-B841-8985-B989C360E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284CE-7466-9C4C-AFB4-1D1732F16F7E}" type="slidenum">
              <a:rPr lang="en-US" smtClean="0"/>
              <a:t>‹#›</a:t>
            </a:fld>
            <a:endParaRPr lang="en-US"/>
          </a:p>
        </p:txBody>
      </p:sp>
    </p:spTree>
    <p:extLst>
      <p:ext uri="{BB962C8B-B14F-4D97-AF65-F5344CB8AC3E}">
        <p14:creationId xmlns:p14="http://schemas.microsoft.com/office/powerpoint/2010/main" val="279851027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opentextbc.ca/abealf2/chapter/chapter-4/" TargetMode="External"/><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076E8A-AC54-724C-98E9-F504619F9594}"/>
              </a:ext>
            </a:extLst>
          </p:cNvPr>
          <p:cNvPicPr>
            <a:picLocks noChangeAspect="1"/>
          </p:cNvPicPr>
          <p:nvPr/>
        </p:nvPicPr>
        <p:blipFill>
          <a:blip r:embed="rId2">
            <a:alphaModFix amt="35000"/>
          </a:blip>
          <a:stretch>
            <a:fillRect/>
          </a:stretch>
        </p:blipFill>
        <p:spPr>
          <a:xfrm>
            <a:off x="-252770" y="-1499799"/>
            <a:ext cx="12697539" cy="9523154"/>
          </a:xfrm>
          <a:prstGeom prst="rect">
            <a:avLst/>
          </a:prstGeom>
        </p:spPr>
      </p:pic>
      <p:sp>
        <p:nvSpPr>
          <p:cNvPr id="6" name="Rectangle 5">
            <a:extLst>
              <a:ext uri="{FF2B5EF4-FFF2-40B4-BE49-F238E27FC236}">
                <a16:creationId xmlns:a16="http://schemas.microsoft.com/office/drawing/2014/main" id="{DFED1B5C-D454-C940-BAA0-DDCF23B3CBEE}"/>
              </a:ext>
            </a:extLst>
          </p:cNvPr>
          <p:cNvSpPr/>
          <p:nvPr/>
        </p:nvSpPr>
        <p:spPr>
          <a:xfrm>
            <a:off x="-18823" y="6693350"/>
            <a:ext cx="12210823" cy="164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pic>
        <p:nvPicPr>
          <p:cNvPr id="4" name="Picture 3">
            <a:extLst>
              <a:ext uri="{FF2B5EF4-FFF2-40B4-BE49-F238E27FC236}">
                <a16:creationId xmlns:a16="http://schemas.microsoft.com/office/drawing/2014/main" id="{11CA8FFB-7727-424B-9ACC-98EF3474371C}"/>
              </a:ext>
            </a:extLst>
          </p:cNvPr>
          <p:cNvPicPr>
            <a:picLocks noChangeAspect="1"/>
          </p:cNvPicPr>
          <p:nvPr/>
        </p:nvPicPr>
        <p:blipFill>
          <a:blip r:embed="rId3"/>
          <a:stretch>
            <a:fillRect/>
          </a:stretch>
        </p:blipFill>
        <p:spPr>
          <a:xfrm>
            <a:off x="2164525" y="0"/>
            <a:ext cx="7862949" cy="5562967"/>
          </a:xfrm>
          <a:prstGeom prst="rect">
            <a:avLst/>
          </a:prstGeom>
        </p:spPr>
      </p:pic>
    </p:spTree>
    <p:extLst>
      <p:ext uri="{BB962C8B-B14F-4D97-AF65-F5344CB8AC3E}">
        <p14:creationId xmlns:p14="http://schemas.microsoft.com/office/powerpoint/2010/main" val="364164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E943B-ECD1-C244-9D5D-2F3D0E0A51A5}"/>
              </a:ext>
            </a:extLst>
          </p:cNvPr>
          <p:cNvSpPr txBox="1"/>
          <p:nvPr/>
        </p:nvSpPr>
        <p:spPr>
          <a:xfrm>
            <a:off x="2530285" y="542668"/>
            <a:ext cx="9027269" cy="646331"/>
          </a:xfrm>
          <a:prstGeom prst="rect">
            <a:avLst/>
          </a:prstGeom>
          <a:noFill/>
        </p:spPr>
        <p:txBody>
          <a:bodyPr wrap="square" rtlCol="0">
            <a:spAutoFit/>
          </a:bodyPr>
          <a:lstStyle/>
          <a:p>
            <a:pPr algn="r"/>
            <a:r>
              <a:rPr lang="en-US" sz="3600" b="1" dirty="0">
                <a:solidFill>
                  <a:srgbClr val="FF0000"/>
                </a:solidFill>
                <a:latin typeface="Franklin Gothic Demi" panose="020B0603020102020204" pitchFamily="34" charset="0"/>
              </a:rPr>
              <a:t>Bee-Wise About Agriculture</a:t>
            </a:r>
          </a:p>
        </p:txBody>
      </p:sp>
      <p:sp>
        <p:nvSpPr>
          <p:cNvPr id="3" name="TextBox 2">
            <a:extLst>
              <a:ext uri="{FF2B5EF4-FFF2-40B4-BE49-F238E27FC236}">
                <a16:creationId xmlns:a16="http://schemas.microsoft.com/office/drawing/2014/main" id="{91FA7FE3-9EFB-2340-9915-1E0BF0CB3470}"/>
              </a:ext>
            </a:extLst>
          </p:cNvPr>
          <p:cNvSpPr txBox="1"/>
          <p:nvPr/>
        </p:nvSpPr>
        <p:spPr>
          <a:xfrm>
            <a:off x="0" y="5622834"/>
            <a:ext cx="12192000" cy="1384995"/>
          </a:xfrm>
          <a:prstGeom prst="rect">
            <a:avLst/>
          </a:prstGeom>
          <a:noFill/>
        </p:spPr>
        <p:txBody>
          <a:bodyPr wrap="square" rtlCol="0">
            <a:spAutoFit/>
          </a:bodyPr>
          <a:lstStyle/>
          <a:p>
            <a:pPr algn="ctr"/>
            <a:r>
              <a:rPr lang="en-US" sz="2000" dirty="0">
                <a:solidFill>
                  <a:srgbClr val="FF0000"/>
                </a:solidFill>
                <a:latin typeface="Franklin Gothic Medium" panose="020B0603020102020204" pitchFamily="34" charset="0"/>
              </a:rPr>
              <a:t>The GABIE Bus is a curriculum based, mobile, interactive experience </a:t>
            </a:r>
          </a:p>
          <a:p>
            <a:pPr algn="ctr"/>
            <a:r>
              <a:rPr lang="en-US" sz="2000" dirty="0">
                <a:solidFill>
                  <a:srgbClr val="FF0000"/>
                </a:solidFill>
                <a:latin typeface="Franklin Gothic Medium" panose="020B0603020102020204" pitchFamily="34" charset="0"/>
              </a:rPr>
              <a:t>that brings the field trip to the kids!</a:t>
            </a:r>
          </a:p>
          <a:p>
            <a:pPr algn="ctr"/>
            <a:endParaRPr lang="en-US" sz="2000" dirty="0">
              <a:latin typeface="Franklin Gothic Book" panose="020B0503020102020204" pitchFamily="34" charset="0"/>
            </a:endParaRPr>
          </a:p>
          <a:p>
            <a:pPr algn="ctr"/>
            <a:endParaRPr lang="en-US" sz="2400" dirty="0">
              <a:latin typeface="Franklin Gothic Book" panose="020B0503020102020204" pitchFamily="34" charset="0"/>
            </a:endParaRPr>
          </a:p>
        </p:txBody>
      </p:sp>
      <p:pic>
        <p:nvPicPr>
          <p:cNvPr id="9" name="Picture 8">
            <a:extLst>
              <a:ext uri="{FF2B5EF4-FFF2-40B4-BE49-F238E27FC236}">
                <a16:creationId xmlns:a16="http://schemas.microsoft.com/office/drawing/2014/main" id="{82BEB71B-8BFD-324D-B978-3016E54D02AD}"/>
              </a:ext>
            </a:extLst>
          </p:cNvPr>
          <p:cNvPicPr/>
          <p:nvPr/>
        </p:nvPicPr>
        <p:blipFill>
          <a:blip r:embed="rId2"/>
          <a:srcRect/>
          <a:stretch/>
        </p:blipFill>
        <p:spPr bwMode="auto">
          <a:xfrm>
            <a:off x="1026942" y="1705195"/>
            <a:ext cx="10002129" cy="3773909"/>
          </a:xfrm>
          <a:prstGeom prst="rect">
            <a:avLst/>
          </a:prstGeom>
          <a:ln w="57150">
            <a:solidFill>
              <a:srgbClr val="FFFF00"/>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733EEECE-5BC1-0B43-BF0A-64ECA09C786B}"/>
              </a:ext>
            </a:extLst>
          </p:cNvPr>
          <p:cNvPicPr>
            <a:picLocks noChangeAspect="1"/>
          </p:cNvPicPr>
          <p:nvPr/>
        </p:nvPicPr>
        <p:blipFill>
          <a:blip r:embed="rId3"/>
          <a:stretch>
            <a:fillRect/>
          </a:stretch>
        </p:blipFill>
        <p:spPr>
          <a:xfrm>
            <a:off x="-209863" y="61221"/>
            <a:ext cx="2323671" cy="1643975"/>
          </a:xfrm>
          <a:prstGeom prst="rect">
            <a:avLst/>
          </a:prstGeom>
        </p:spPr>
      </p:pic>
    </p:spTree>
    <p:extLst>
      <p:ext uri="{BB962C8B-B14F-4D97-AF65-F5344CB8AC3E}">
        <p14:creationId xmlns:p14="http://schemas.microsoft.com/office/powerpoint/2010/main" val="291647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E943B-ECD1-C244-9D5D-2F3D0E0A51A5}"/>
              </a:ext>
            </a:extLst>
          </p:cNvPr>
          <p:cNvSpPr txBox="1"/>
          <p:nvPr/>
        </p:nvSpPr>
        <p:spPr>
          <a:xfrm>
            <a:off x="2530285" y="571035"/>
            <a:ext cx="9027269" cy="646331"/>
          </a:xfrm>
          <a:prstGeom prst="rect">
            <a:avLst/>
          </a:prstGeom>
          <a:noFill/>
        </p:spPr>
        <p:txBody>
          <a:bodyPr wrap="square" rtlCol="0">
            <a:spAutoFit/>
          </a:bodyPr>
          <a:lstStyle/>
          <a:p>
            <a:pPr algn="r"/>
            <a:r>
              <a:rPr lang="en-US" sz="3600" b="1" dirty="0">
                <a:solidFill>
                  <a:srgbClr val="FF0000"/>
                </a:solidFill>
                <a:latin typeface="Franklin Gothic Demi" panose="020B0603020102020204" pitchFamily="34" charset="0"/>
              </a:rPr>
              <a:t>What’s all the buzz?</a:t>
            </a:r>
          </a:p>
        </p:txBody>
      </p:sp>
      <p:sp>
        <p:nvSpPr>
          <p:cNvPr id="8" name="TextBox 7">
            <a:extLst>
              <a:ext uri="{FF2B5EF4-FFF2-40B4-BE49-F238E27FC236}">
                <a16:creationId xmlns:a16="http://schemas.microsoft.com/office/drawing/2014/main" id="{17DDF314-6DB1-2A4E-9F04-7B492C2EBE47}"/>
              </a:ext>
            </a:extLst>
          </p:cNvPr>
          <p:cNvSpPr txBox="1"/>
          <p:nvPr/>
        </p:nvSpPr>
        <p:spPr>
          <a:xfrm>
            <a:off x="5883859" y="2194700"/>
            <a:ext cx="5303137" cy="1200329"/>
          </a:xfrm>
          <a:prstGeom prst="rect">
            <a:avLst/>
          </a:prstGeom>
          <a:noFill/>
        </p:spPr>
        <p:txBody>
          <a:bodyPr wrap="square" rtlCol="0">
            <a:spAutoFit/>
          </a:bodyPr>
          <a:lstStyle/>
          <a:p>
            <a:r>
              <a:rPr lang="en-US" dirty="0">
                <a:solidFill>
                  <a:srgbClr val="FF0000"/>
                </a:solidFill>
                <a:latin typeface="Franklin Gothic Medium Cond" panose="020B0606030402020204" pitchFamily="34" charset="0"/>
              </a:rPr>
              <a:t>“When GABIE the ‘in house field trip’ comes to our school, the program fits right into our curriculum in science and more, and the children love it!”</a:t>
            </a:r>
          </a:p>
          <a:p>
            <a:r>
              <a:rPr lang="en-US" sz="1600" dirty="0">
                <a:solidFill>
                  <a:srgbClr val="FF0000"/>
                </a:solidFill>
                <a:latin typeface="Franklin Gothic Medium Cond" panose="020B0606030402020204" pitchFamily="34" charset="0"/>
              </a:rPr>
              <a:t>- Martha </a:t>
            </a:r>
            <a:r>
              <a:rPr lang="en-US" sz="1600" dirty="0" err="1">
                <a:solidFill>
                  <a:srgbClr val="FF0000"/>
                </a:solidFill>
                <a:latin typeface="Franklin Gothic Medium Cond" panose="020B0606030402020204" pitchFamily="34" charset="0"/>
              </a:rPr>
              <a:t>Stadifer</a:t>
            </a:r>
            <a:r>
              <a:rPr lang="en-US" sz="1600" dirty="0">
                <a:solidFill>
                  <a:srgbClr val="FF0000"/>
                </a:solidFill>
                <a:latin typeface="Franklin Gothic Medium Cond" panose="020B0606030402020204" pitchFamily="34" charset="0"/>
              </a:rPr>
              <a:t>, Paulding County, GA teacher</a:t>
            </a:r>
          </a:p>
        </p:txBody>
      </p:sp>
      <p:pic>
        <p:nvPicPr>
          <p:cNvPr id="9" name="Picture 8">
            <a:extLst>
              <a:ext uri="{FF2B5EF4-FFF2-40B4-BE49-F238E27FC236}">
                <a16:creationId xmlns:a16="http://schemas.microsoft.com/office/drawing/2014/main" id="{3AE663C0-ABE4-A746-8628-80DC2427F6C4}"/>
              </a:ext>
            </a:extLst>
          </p:cNvPr>
          <p:cNvPicPr/>
          <p:nvPr/>
        </p:nvPicPr>
        <p:blipFill rotWithShape="1">
          <a:blip r:embed="rId2" cstate="print">
            <a:extLst>
              <a:ext uri="{28A0092B-C50C-407E-A947-70E740481C1C}">
                <a14:useLocalDpi xmlns:a14="http://schemas.microsoft.com/office/drawing/2010/main" val="0"/>
              </a:ext>
            </a:extLst>
          </a:blip>
          <a:srcRect l="13108" t="9835" b="15637"/>
          <a:stretch/>
        </p:blipFill>
        <p:spPr bwMode="auto">
          <a:xfrm>
            <a:off x="527443" y="3577370"/>
            <a:ext cx="2021204" cy="2159227"/>
          </a:xfrm>
          <a:prstGeom prst="rect">
            <a:avLst/>
          </a:prstGeom>
          <a:ln w="12700">
            <a:solidFill>
              <a:srgbClr val="FFFF00"/>
            </a:solid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57DF47B4-3BCD-A745-AFB6-17661DC89E54}"/>
              </a:ext>
            </a:extLst>
          </p:cNvPr>
          <p:cNvSpPr txBox="1"/>
          <p:nvPr/>
        </p:nvSpPr>
        <p:spPr>
          <a:xfrm>
            <a:off x="3074855" y="3529299"/>
            <a:ext cx="8165421" cy="2616101"/>
          </a:xfrm>
          <a:prstGeom prst="rect">
            <a:avLst/>
          </a:prstGeom>
          <a:noFill/>
        </p:spPr>
        <p:txBody>
          <a:bodyPr wrap="square" rtlCol="0">
            <a:spAutoFit/>
          </a:bodyPr>
          <a:lstStyle/>
          <a:p>
            <a:endParaRPr lang="en-US" sz="2000" dirty="0">
              <a:latin typeface="Franklin Gothic Book" panose="020B0503020102020204" pitchFamily="34" charset="0"/>
            </a:endParaRPr>
          </a:p>
          <a:p>
            <a:r>
              <a:rPr lang="en-US" b="1" dirty="0">
                <a:latin typeface="Franklin Gothic Book" panose="020B0503020102020204" pitchFamily="34" charset="0"/>
              </a:rPr>
              <a:t>The GABIE Bus is a refurbished pre-owned school bus outfitted with fun, experiential learning stations that coordinate with Pre—K through middle school S.T.R.E.A.M. (Science, Technology, Reading, Engineering, Art and Mathematics) education standards. </a:t>
            </a:r>
          </a:p>
          <a:p>
            <a:endParaRPr lang="en-US" b="1" dirty="0">
              <a:latin typeface="Franklin Gothic Book" panose="020B0503020102020204" pitchFamily="34" charset="0"/>
            </a:endParaRPr>
          </a:p>
          <a:p>
            <a:r>
              <a:rPr lang="en-US" b="1" dirty="0">
                <a:latin typeface="Franklin Gothic Book" panose="020B0503020102020204" pitchFamily="34" charset="0"/>
              </a:rPr>
              <a:t>The Stations can be adapted to reflect the state and community’s agriculture to educate children about healthy eating and sustainable practices.</a:t>
            </a:r>
            <a:r>
              <a:rPr lang="en-US" dirty="0">
                <a:latin typeface="Franklin Gothic Book" panose="020B0503020102020204" pitchFamily="34" charset="0"/>
              </a:rPr>
              <a:t> </a:t>
            </a:r>
          </a:p>
          <a:p>
            <a:endParaRPr lang="en-US" dirty="0">
              <a:latin typeface="Franklin Gothic Book" panose="020B0503020102020204" pitchFamily="34" charset="0"/>
            </a:endParaRPr>
          </a:p>
        </p:txBody>
      </p:sp>
      <p:pic>
        <p:nvPicPr>
          <p:cNvPr id="12" name="Picture 11">
            <a:extLst>
              <a:ext uri="{FF2B5EF4-FFF2-40B4-BE49-F238E27FC236}">
                <a16:creationId xmlns:a16="http://schemas.microsoft.com/office/drawing/2014/main" id="{2B9A1C3E-C0A2-3940-AB25-A069106B270D}"/>
              </a:ext>
            </a:extLst>
          </p:cNvPr>
          <p:cNvPicPr/>
          <p:nvPr/>
        </p:nvPicPr>
        <p:blipFill rotWithShape="1">
          <a:blip r:embed="rId3" cstate="print">
            <a:alphaModFix amt="35000"/>
            <a:extLst>
              <a:ext uri="{28A0092B-C50C-407E-A947-70E740481C1C}">
                <a14:useLocalDpi xmlns:a14="http://schemas.microsoft.com/office/drawing/2010/main" val="0"/>
              </a:ext>
            </a:extLst>
          </a:blip>
          <a:srcRect t="63307"/>
          <a:stretch/>
        </p:blipFill>
        <p:spPr>
          <a:xfrm>
            <a:off x="1483620" y="5637893"/>
            <a:ext cx="8800477" cy="1487269"/>
          </a:xfrm>
          <a:prstGeom prst="rect">
            <a:avLst/>
          </a:prstGeom>
        </p:spPr>
      </p:pic>
      <p:pic>
        <p:nvPicPr>
          <p:cNvPr id="13" name="Picture 12">
            <a:extLst>
              <a:ext uri="{FF2B5EF4-FFF2-40B4-BE49-F238E27FC236}">
                <a16:creationId xmlns:a16="http://schemas.microsoft.com/office/drawing/2014/main" id="{C2691482-B875-A444-B008-3204DE0F9D70}"/>
              </a:ext>
            </a:extLst>
          </p:cNvPr>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571432">
            <a:off x="4409913" y="144687"/>
            <a:ext cx="2067127" cy="1256203"/>
          </a:xfrm>
          <a:prstGeom prst="rect">
            <a:avLst/>
          </a:prstGeom>
        </p:spPr>
      </p:pic>
      <p:pic>
        <p:nvPicPr>
          <p:cNvPr id="14" name="Picture 13">
            <a:extLst>
              <a:ext uri="{FF2B5EF4-FFF2-40B4-BE49-F238E27FC236}">
                <a16:creationId xmlns:a16="http://schemas.microsoft.com/office/drawing/2014/main" id="{42C6C899-BD7B-CC43-98A3-3607031AD66D}"/>
              </a:ext>
            </a:extLst>
          </p:cNvPr>
          <p:cNvPicPr>
            <a:picLocks noChangeAspect="1"/>
          </p:cNvPicPr>
          <p:nvPr/>
        </p:nvPicPr>
        <p:blipFill>
          <a:blip r:embed="rId5"/>
          <a:srcRect/>
          <a:stretch/>
        </p:blipFill>
        <p:spPr>
          <a:xfrm>
            <a:off x="527443" y="1891933"/>
            <a:ext cx="5099716" cy="1491912"/>
          </a:xfrm>
          <a:prstGeom prst="rect">
            <a:avLst/>
          </a:prstGeom>
          <a:ln w="38100">
            <a:solidFill>
              <a:srgbClr val="FFFF00"/>
            </a:solidFill>
          </a:ln>
        </p:spPr>
      </p:pic>
      <p:pic>
        <p:nvPicPr>
          <p:cNvPr id="15" name="Picture 14">
            <a:extLst>
              <a:ext uri="{FF2B5EF4-FFF2-40B4-BE49-F238E27FC236}">
                <a16:creationId xmlns:a16="http://schemas.microsoft.com/office/drawing/2014/main" id="{ABDE31DE-AC4D-CF44-B91F-59FB477C031E}"/>
              </a:ext>
            </a:extLst>
          </p:cNvPr>
          <p:cNvPicPr>
            <a:picLocks noChangeAspect="1"/>
          </p:cNvPicPr>
          <p:nvPr/>
        </p:nvPicPr>
        <p:blipFill>
          <a:blip r:embed="rId6"/>
          <a:stretch>
            <a:fillRect/>
          </a:stretch>
        </p:blipFill>
        <p:spPr>
          <a:xfrm>
            <a:off x="-209863" y="61222"/>
            <a:ext cx="2483448" cy="1757016"/>
          </a:xfrm>
          <a:prstGeom prst="rect">
            <a:avLst/>
          </a:prstGeom>
        </p:spPr>
      </p:pic>
    </p:spTree>
    <p:extLst>
      <p:ext uri="{BB962C8B-B14F-4D97-AF65-F5344CB8AC3E}">
        <p14:creationId xmlns:p14="http://schemas.microsoft.com/office/powerpoint/2010/main" val="130655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E943B-ECD1-C244-9D5D-2F3D0E0A51A5}"/>
              </a:ext>
            </a:extLst>
          </p:cNvPr>
          <p:cNvSpPr txBox="1"/>
          <p:nvPr/>
        </p:nvSpPr>
        <p:spPr>
          <a:xfrm>
            <a:off x="2530285" y="697845"/>
            <a:ext cx="9027269" cy="646331"/>
          </a:xfrm>
          <a:prstGeom prst="rect">
            <a:avLst/>
          </a:prstGeom>
          <a:noFill/>
        </p:spPr>
        <p:txBody>
          <a:bodyPr wrap="square" rtlCol="0">
            <a:spAutoFit/>
          </a:bodyPr>
          <a:lstStyle/>
          <a:p>
            <a:pPr algn="r"/>
            <a:r>
              <a:rPr lang="en-US" sz="3600" b="1" dirty="0">
                <a:solidFill>
                  <a:srgbClr val="FF0000"/>
                </a:solidFill>
                <a:latin typeface="Franklin Gothic Demi" panose="020B0603020102020204" pitchFamily="34" charset="0"/>
              </a:rPr>
              <a:t>The WHY</a:t>
            </a:r>
          </a:p>
        </p:txBody>
      </p:sp>
      <p:sp>
        <p:nvSpPr>
          <p:cNvPr id="3" name="TextBox 2">
            <a:extLst>
              <a:ext uri="{FF2B5EF4-FFF2-40B4-BE49-F238E27FC236}">
                <a16:creationId xmlns:a16="http://schemas.microsoft.com/office/drawing/2014/main" id="{91FA7FE3-9EFB-2340-9915-1E0BF0CB3470}"/>
              </a:ext>
            </a:extLst>
          </p:cNvPr>
          <p:cNvSpPr txBox="1"/>
          <p:nvPr/>
        </p:nvSpPr>
        <p:spPr>
          <a:xfrm>
            <a:off x="3656506" y="1715155"/>
            <a:ext cx="6868822" cy="4801314"/>
          </a:xfrm>
          <a:prstGeom prst="rect">
            <a:avLst/>
          </a:prstGeom>
          <a:noFill/>
        </p:spPr>
        <p:txBody>
          <a:bodyPr wrap="square" rtlCol="0">
            <a:spAutoFit/>
          </a:bodyPr>
          <a:lstStyle/>
          <a:p>
            <a:pPr marL="285750" indent="-285750">
              <a:buFont typeface="Courier New" panose="02070309020205020404" pitchFamily="49" charset="0"/>
              <a:buChar char="o"/>
            </a:pPr>
            <a:r>
              <a:rPr lang="en-US" b="1" dirty="0">
                <a:latin typeface="Franklin Gothic Book" panose="020B0503020102020204" pitchFamily="34" charset="0"/>
              </a:rPr>
              <a:t>Nutrition is critical for a child’s growth, development and learning  </a:t>
            </a:r>
          </a:p>
          <a:p>
            <a:pPr marL="285750" indent="-285750">
              <a:buFont typeface="Courier New" panose="02070309020205020404" pitchFamily="49" charset="0"/>
              <a:buChar char="o"/>
            </a:pPr>
            <a:r>
              <a:rPr lang="en-US" b="1" dirty="0">
                <a:latin typeface="Franklin Gothic Book" panose="020B0503020102020204" pitchFamily="34" charset="0"/>
              </a:rPr>
              <a:t>According to the U.S. Department of Agriculture (USDA), more than 12 million children in the U.S. live in “food insecure” homes</a:t>
            </a:r>
          </a:p>
          <a:p>
            <a:pPr marL="285750" indent="-285750">
              <a:buFont typeface="Courier New" panose="02070309020205020404" pitchFamily="49" charset="0"/>
              <a:buChar char="o"/>
            </a:pPr>
            <a:r>
              <a:rPr lang="en-US" b="1" dirty="0">
                <a:latin typeface="Franklin Gothic Book" panose="020B0503020102020204" pitchFamily="34" charset="0"/>
              </a:rPr>
              <a:t>Experiential learning has the highest impact for learning retention</a:t>
            </a:r>
          </a:p>
          <a:p>
            <a:pPr marL="285750" indent="-285750">
              <a:buFont typeface="Courier New" panose="02070309020205020404" pitchFamily="49" charset="0"/>
              <a:buChar char="o"/>
            </a:pPr>
            <a:r>
              <a:rPr lang="en-US" b="1" dirty="0">
                <a:latin typeface="Franklin Gothic Book" panose="020B0503020102020204" pitchFamily="34" charset="0"/>
              </a:rPr>
              <a:t>Teachers are challenged to plan field trips for students, due to complexity, risk, staffing, and more</a:t>
            </a:r>
          </a:p>
          <a:p>
            <a:pPr marL="342900" indent="-342900">
              <a:buFont typeface="Arial" panose="020B0604020202020204" pitchFamily="34" charset="0"/>
              <a:buChar char="•"/>
            </a:pPr>
            <a:endParaRPr lang="en-US" dirty="0">
              <a:latin typeface="Franklin Gothic Book" panose="020B0503020102020204" pitchFamily="34" charset="0"/>
            </a:endParaRPr>
          </a:p>
          <a:p>
            <a:r>
              <a:rPr lang="en-US" b="1" dirty="0">
                <a:latin typeface="Franklin Gothic Book" panose="020B0503020102020204" pitchFamily="34" charset="0"/>
              </a:rPr>
              <a:t>As a substitute teacher in Atlanta, GA, Lisa Williams witnessed children not having access to food or the “know how” to grow their own. She was inspired to create the Great American Bus Interactive Education (GABIE) system.</a:t>
            </a:r>
          </a:p>
          <a:p>
            <a:endParaRPr lang="en-US" dirty="0">
              <a:latin typeface="Franklin Gothic Book" panose="020B0503020102020204" pitchFamily="34" charset="0"/>
            </a:endParaRPr>
          </a:p>
          <a:p>
            <a:endParaRPr lang="en-US" dirty="0">
              <a:latin typeface="Franklin Gothic Book" panose="020B0503020102020204" pitchFamily="34" charset="0"/>
            </a:endParaRPr>
          </a:p>
          <a:p>
            <a:r>
              <a:rPr lang="en-US" b="1" dirty="0">
                <a:solidFill>
                  <a:srgbClr val="FF0000"/>
                </a:solidFill>
                <a:latin typeface="Franklin Gothic Medium" panose="020B0603020102020204" pitchFamily="34" charset="0"/>
              </a:rPr>
              <a:t>***Great for schools, but also for day care visits, local fairs, camps, church-affiliated programs and more!</a:t>
            </a:r>
          </a:p>
          <a:p>
            <a:endParaRPr lang="en-US" dirty="0">
              <a:latin typeface="Franklin Gothic Book" panose="020B0503020102020204" pitchFamily="34" charset="0"/>
            </a:endParaRPr>
          </a:p>
          <a:p>
            <a:endParaRPr lang="en-US" dirty="0">
              <a:latin typeface="Franklin Gothic Book" panose="020B0503020102020204" pitchFamily="34" charset="0"/>
            </a:endParaRPr>
          </a:p>
        </p:txBody>
      </p:sp>
      <p:pic>
        <p:nvPicPr>
          <p:cNvPr id="6" name="Picture 5">
            <a:extLst>
              <a:ext uri="{FF2B5EF4-FFF2-40B4-BE49-F238E27FC236}">
                <a16:creationId xmlns:a16="http://schemas.microsoft.com/office/drawing/2014/main" id="{B61C9DEC-A492-634D-8E03-C0117D5AD839}"/>
              </a:ext>
            </a:extLst>
          </p:cNvPr>
          <p:cNvPicPr/>
          <p:nvPr/>
        </p:nvPicPr>
        <p:blipFill rotWithShape="1">
          <a:blip r:embed="rId2" cstate="print">
            <a:extLst>
              <a:ext uri="{28A0092B-C50C-407E-A947-70E740481C1C}">
                <a14:useLocalDpi xmlns:a14="http://schemas.microsoft.com/office/drawing/2010/main" val="0"/>
              </a:ext>
            </a:extLst>
          </a:blip>
          <a:srcRect l="22769" t="4200" b="31410"/>
          <a:stretch/>
        </p:blipFill>
        <p:spPr bwMode="auto">
          <a:xfrm>
            <a:off x="607377" y="1889870"/>
            <a:ext cx="2596283" cy="2695958"/>
          </a:xfrm>
          <a:prstGeom prst="rect">
            <a:avLst/>
          </a:prstGeom>
          <a:ln w="57150">
            <a:solidFill>
              <a:srgbClr val="FFFF00"/>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84BE686-0980-BA43-A2AC-3D328433B228}"/>
              </a:ext>
            </a:extLst>
          </p:cNvPr>
          <p:cNvPicPr/>
          <p:nvPr/>
        </p:nvPicPr>
        <p:blipFill>
          <a:blip r:embed="rId3" cstate="print">
            <a:alphaModFix amt="85000"/>
            <a:extLst>
              <a:ext uri="{28A0092B-C50C-407E-A947-70E740481C1C}">
                <a14:useLocalDpi xmlns:a14="http://schemas.microsoft.com/office/drawing/2010/main" val="0"/>
              </a:ext>
            </a:extLst>
          </a:blip>
          <a:stretch>
            <a:fillRect/>
          </a:stretch>
        </p:blipFill>
        <p:spPr>
          <a:xfrm flipH="1">
            <a:off x="7648266" y="454439"/>
            <a:ext cx="1295437" cy="1008601"/>
          </a:xfrm>
          <a:prstGeom prst="rect">
            <a:avLst/>
          </a:prstGeom>
        </p:spPr>
      </p:pic>
      <p:sp>
        <p:nvSpPr>
          <p:cNvPr id="9" name="Rectangle 8">
            <a:extLst>
              <a:ext uri="{FF2B5EF4-FFF2-40B4-BE49-F238E27FC236}">
                <a16:creationId xmlns:a16="http://schemas.microsoft.com/office/drawing/2014/main" id="{074D8921-B4FC-8D4A-B2AC-B5D765F9FA97}"/>
              </a:ext>
            </a:extLst>
          </p:cNvPr>
          <p:cNvSpPr/>
          <p:nvPr/>
        </p:nvSpPr>
        <p:spPr>
          <a:xfrm>
            <a:off x="-18823" y="6693350"/>
            <a:ext cx="12210823" cy="164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pic>
        <p:nvPicPr>
          <p:cNvPr id="10" name="Picture 9">
            <a:extLst>
              <a:ext uri="{FF2B5EF4-FFF2-40B4-BE49-F238E27FC236}">
                <a16:creationId xmlns:a16="http://schemas.microsoft.com/office/drawing/2014/main" id="{B1BE3C45-AC96-5048-B7C7-97FA3DAE157D}"/>
              </a:ext>
            </a:extLst>
          </p:cNvPr>
          <p:cNvPicPr>
            <a:picLocks noChangeAspect="1"/>
          </p:cNvPicPr>
          <p:nvPr/>
        </p:nvPicPr>
        <p:blipFill>
          <a:blip r:embed="rId4"/>
          <a:stretch>
            <a:fillRect/>
          </a:stretch>
        </p:blipFill>
        <p:spPr>
          <a:xfrm>
            <a:off x="-209863" y="61222"/>
            <a:ext cx="2596283" cy="1836846"/>
          </a:xfrm>
          <a:prstGeom prst="rect">
            <a:avLst/>
          </a:prstGeom>
        </p:spPr>
      </p:pic>
    </p:spTree>
    <p:extLst>
      <p:ext uri="{BB962C8B-B14F-4D97-AF65-F5344CB8AC3E}">
        <p14:creationId xmlns:p14="http://schemas.microsoft.com/office/powerpoint/2010/main" val="357936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E943B-ECD1-C244-9D5D-2F3D0E0A51A5}"/>
              </a:ext>
            </a:extLst>
          </p:cNvPr>
          <p:cNvSpPr txBox="1"/>
          <p:nvPr/>
        </p:nvSpPr>
        <p:spPr>
          <a:xfrm>
            <a:off x="2530285" y="676020"/>
            <a:ext cx="9027269" cy="646331"/>
          </a:xfrm>
          <a:prstGeom prst="rect">
            <a:avLst/>
          </a:prstGeom>
          <a:noFill/>
        </p:spPr>
        <p:txBody>
          <a:bodyPr wrap="square" rtlCol="0">
            <a:spAutoFit/>
          </a:bodyPr>
          <a:lstStyle/>
          <a:p>
            <a:pPr algn="r"/>
            <a:r>
              <a:rPr lang="en-US" sz="3600" b="1" dirty="0">
                <a:solidFill>
                  <a:srgbClr val="FF0000"/>
                </a:solidFill>
                <a:latin typeface="Franklin Gothic Demi" panose="020B0603020102020204" pitchFamily="34" charset="0"/>
              </a:rPr>
              <a:t>Gallery- CURRENT OPERATORS</a:t>
            </a:r>
          </a:p>
        </p:txBody>
      </p:sp>
      <p:pic>
        <p:nvPicPr>
          <p:cNvPr id="10" name="Picture 9">
            <a:extLst>
              <a:ext uri="{FF2B5EF4-FFF2-40B4-BE49-F238E27FC236}">
                <a16:creationId xmlns:a16="http://schemas.microsoft.com/office/drawing/2014/main" id="{CED12AAB-0C6E-734B-8237-A902BF99F949}"/>
              </a:ext>
            </a:extLst>
          </p:cNvPr>
          <p:cNvPicPr>
            <a:picLocks noChangeAspect="1"/>
          </p:cNvPicPr>
          <p:nvPr/>
        </p:nvPicPr>
        <p:blipFill>
          <a:blip r:embed="rId2"/>
          <a:stretch>
            <a:fillRect/>
          </a:stretch>
        </p:blipFill>
        <p:spPr>
          <a:xfrm>
            <a:off x="154380" y="1736270"/>
            <a:ext cx="11934702" cy="3918160"/>
          </a:xfrm>
          <a:prstGeom prst="rect">
            <a:avLst/>
          </a:prstGeom>
          <a:ln w="12700">
            <a:solidFill>
              <a:srgbClr val="FFFF00"/>
            </a:solidFill>
          </a:ln>
        </p:spPr>
      </p:pic>
      <p:pic>
        <p:nvPicPr>
          <p:cNvPr id="5" name="Picture 4">
            <a:extLst>
              <a:ext uri="{FF2B5EF4-FFF2-40B4-BE49-F238E27FC236}">
                <a16:creationId xmlns:a16="http://schemas.microsoft.com/office/drawing/2014/main" id="{FFD09930-A3AD-AF4C-81D9-090DDADB80B8}"/>
              </a:ext>
            </a:extLst>
          </p:cNvPr>
          <p:cNvPicPr>
            <a:picLocks noChangeAspect="1"/>
          </p:cNvPicPr>
          <p:nvPr/>
        </p:nvPicPr>
        <p:blipFill>
          <a:blip r:embed="rId3"/>
          <a:stretch>
            <a:fillRect/>
          </a:stretch>
        </p:blipFill>
        <p:spPr>
          <a:xfrm>
            <a:off x="-209863" y="61221"/>
            <a:ext cx="2531948" cy="1791329"/>
          </a:xfrm>
          <a:prstGeom prst="rect">
            <a:avLst/>
          </a:prstGeom>
        </p:spPr>
      </p:pic>
      <p:sp>
        <p:nvSpPr>
          <p:cNvPr id="3" name="TextBox 2">
            <a:extLst>
              <a:ext uri="{FF2B5EF4-FFF2-40B4-BE49-F238E27FC236}">
                <a16:creationId xmlns:a16="http://schemas.microsoft.com/office/drawing/2014/main" id="{655571E4-FD06-4DA4-A79A-104C2C3A2653}"/>
              </a:ext>
            </a:extLst>
          </p:cNvPr>
          <p:cNvSpPr txBox="1"/>
          <p:nvPr/>
        </p:nvSpPr>
        <p:spPr>
          <a:xfrm>
            <a:off x="843148" y="5888964"/>
            <a:ext cx="12518486" cy="461665"/>
          </a:xfrm>
          <a:prstGeom prst="rect">
            <a:avLst/>
          </a:prstGeom>
          <a:noFill/>
        </p:spPr>
        <p:txBody>
          <a:bodyPr wrap="square" rtlCol="0">
            <a:spAutoFit/>
          </a:bodyPr>
          <a:lstStyle/>
          <a:p>
            <a:r>
              <a:rPr lang="en-US" sz="2400" b="1" dirty="0"/>
              <a:t>BUSES OPERATING IN ATLANTA, TAMPA, SE FLORIDA (MIAMI/FT LAUD/WEST PALM)</a:t>
            </a:r>
          </a:p>
        </p:txBody>
      </p:sp>
    </p:spTree>
    <p:extLst>
      <p:ext uri="{BB962C8B-B14F-4D97-AF65-F5344CB8AC3E}">
        <p14:creationId xmlns:p14="http://schemas.microsoft.com/office/powerpoint/2010/main" val="213357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E943B-ECD1-C244-9D5D-2F3D0E0A51A5}"/>
              </a:ext>
            </a:extLst>
          </p:cNvPr>
          <p:cNvSpPr txBox="1"/>
          <p:nvPr/>
        </p:nvSpPr>
        <p:spPr>
          <a:xfrm>
            <a:off x="2530285" y="676020"/>
            <a:ext cx="9027269" cy="646331"/>
          </a:xfrm>
          <a:prstGeom prst="rect">
            <a:avLst/>
          </a:prstGeom>
          <a:noFill/>
        </p:spPr>
        <p:txBody>
          <a:bodyPr wrap="square" rtlCol="0">
            <a:spAutoFit/>
          </a:bodyPr>
          <a:lstStyle/>
          <a:p>
            <a:pPr algn="r"/>
            <a:r>
              <a:rPr lang="en-US" sz="3600" b="1" dirty="0">
                <a:solidFill>
                  <a:srgbClr val="FF0000"/>
                </a:solidFill>
                <a:latin typeface="Franklin Gothic Demi" panose="020B0603020102020204" pitchFamily="34" charset="0"/>
              </a:rPr>
              <a:t>Advantages &amp; Unique Value</a:t>
            </a:r>
          </a:p>
        </p:txBody>
      </p:sp>
      <p:sp>
        <p:nvSpPr>
          <p:cNvPr id="6" name="TextBox 5">
            <a:extLst>
              <a:ext uri="{FF2B5EF4-FFF2-40B4-BE49-F238E27FC236}">
                <a16:creationId xmlns:a16="http://schemas.microsoft.com/office/drawing/2014/main" id="{EDB1D08E-76E5-544D-8D12-3401A436DAA0}"/>
              </a:ext>
            </a:extLst>
          </p:cNvPr>
          <p:cNvSpPr txBox="1"/>
          <p:nvPr/>
        </p:nvSpPr>
        <p:spPr>
          <a:xfrm>
            <a:off x="486889" y="1288475"/>
            <a:ext cx="7790212" cy="4524315"/>
          </a:xfrm>
          <a:prstGeom prst="rect">
            <a:avLst/>
          </a:prstGeom>
          <a:noFill/>
        </p:spPr>
        <p:txBody>
          <a:bodyPr wrap="square" rtlCol="0">
            <a:spAutoFit/>
          </a:bodyPr>
          <a:lstStyle/>
          <a:p>
            <a:endParaRPr lang="en-US" sz="2400" dirty="0">
              <a:latin typeface="Franklin Gothic Book" panose="020B0503020102020204" pitchFamily="34" charset="0"/>
            </a:endParaRPr>
          </a:p>
          <a:p>
            <a:pPr marL="342900" indent="-342900">
              <a:buFont typeface="Courier New" panose="02070309020205020404" pitchFamily="49" charset="0"/>
              <a:buChar char="o"/>
            </a:pPr>
            <a:r>
              <a:rPr lang="en-US" sz="2000" b="1" dirty="0">
                <a:latin typeface="Franklin Gothic Book" panose="020B0503020102020204" pitchFamily="34" charset="0"/>
              </a:rPr>
              <a:t>Passive or active ownership – up to them! </a:t>
            </a:r>
          </a:p>
          <a:p>
            <a:pPr marL="342900" indent="-342900">
              <a:buFont typeface="Courier New" panose="02070309020205020404" pitchFamily="49" charset="0"/>
              <a:buChar char="o"/>
            </a:pPr>
            <a:r>
              <a:rPr lang="en-US" sz="2000" b="1" dirty="0">
                <a:latin typeface="Franklin Gothic Book" panose="020B0503020102020204" pitchFamily="34" charset="0"/>
              </a:rPr>
              <a:t>No direct competition in category </a:t>
            </a:r>
          </a:p>
          <a:p>
            <a:pPr marL="342900" indent="-342900">
              <a:buFont typeface="Courier New" panose="02070309020205020404" pitchFamily="49" charset="0"/>
              <a:buChar char="o"/>
            </a:pPr>
            <a:r>
              <a:rPr lang="en-US" sz="2000" b="1" dirty="0">
                <a:latin typeface="Franklin Gothic Book" panose="020B0503020102020204" pitchFamily="34" charset="0"/>
              </a:rPr>
              <a:t>Home based office - No brick and mortar location </a:t>
            </a:r>
          </a:p>
          <a:p>
            <a:pPr marL="342900" indent="-342900">
              <a:buFont typeface="Courier New" panose="02070309020205020404" pitchFamily="49" charset="0"/>
              <a:buChar char="o"/>
            </a:pPr>
            <a:r>
              <a:rPr lang="en-US" sz="2000" b="1" dirty="0">
                <a:latin typeface="Franklin Gothic Book" panose="020B0503020102020204" pitchFamily="34" charset="0"/>
              </a:rPr>
              <a:t>Simple to operate and scalable</a:t>
            </a:r>
          </a:p>
          <a:p>
            <a:pPr marL="342900" indent="-342900">
              <a:buFont typeface="Courier New" panose="02070309020205020404" pitchFamily="49" charset="0"/>
              <a:buChar char="o"/>
            </a:pPr>
            <a:r>
              <a:rPr lang="en-US" sz="2000" b="1" dirty="0">
                <a:latin typeface="Franklin Gothic Book" panose="020B0503020102020204" pitchFamily="34" charset="0"/>
              </a:rPr>
              <a:t>Coordinates with S.T.R.E.A.M curriculum requirements – </a:t>
            </a:r>
          </a:p>
          <a:p>
            <a:r>
              <a:rPr lang="en-US" sz="2000" b="1" dirty="0">
                <a:latin typeface="Franklin Gothic Book" panose="020B0503020102020204" pitchFamily="34" charset="0"/>
              </a:rPr>
              <a:t>      Schools LOVE us! </a:t>
            </a:r>
          </a:p>
          <a:p>
            <a:pPr marL="342900" indent="-342900">
              <a:buFont typeface="Courier New" panose="02070309020205020404" pitchFamily="49" charset="0"/>
              <a:buChar char="o"/>
            </a:pPr>
            <a:r>
              <a:rPr lang="en-US" sz="2000" b="1" dirty="0">
                <a:latin typeface="Franklin Gothic Book" panose="020B0503020102020204" pitchFamily="34" charset="0"/>
              </a:rPr>
              <a:t>Low staffing requirement – only 3 to 4 (no experience req)</a:t>
            </a:r>
          </a:p>
          <a:p>
            <a:pPr marL="342900" indent="-342900">
              <a:buFont typeface="Courier New" panose="02070309020205020404" pitchFamily="49" charset="0"/>
              <a:buChar char="o"/>
            </a:pPr>
            <a:r>
              <a:rPr lang="en-US" sz="2000" b="1" dirty="0">
                <a:latin typeface="Franklin Gothic Book" panose="020B0503020102020204" pitchFamily="34" charset="0"/>
              </a:rPr>
              <a:t>Low overhead and high margins – 70%+</a:t>
            </a:r>
          </a:p>
          <a:p>
            <a:pPr marL="342900" indent="-342900">
              <a:buFont typeface="Courier New" panose="02070309020205020404" pitchFamily="49" charset="0"/>
              <a:buChar char="o"/>
            </a:pPr>
            <a:r>
              <a:rPr lang="en-US" sz="2000" b="1" dirty="0">
                <a:latin typeface="Franklin Gothic Book" panose="020B0503020102020204" pitchFamily="34" charset="0"/>
              </a:rPr>
              <a:t>Seamless and speedy ramp up – less than 90 days! </a:t>
            </a:r>
          </a:p>
          <a:p>
            <a:pPr marL="342900" indent="-342900">
              <a:buFont typeface="Courier New" panose="02070309020205020404" pitchFamily="49" charset="0"/>
              <a:buChar char="o"/>
            </a:pPr>
            <a:r>
              <a:rPr lang="en-US" sz="2000" b="1" dirty="0">
                <a:latin typeface="Franklin Gothic Book" panose="020B0503020102020204" pitchFamily="34" charset="0"/>
              </a:rPr>
              <a:t>Lifestyle friendly with flexibility – take summers and weekends off! </a:t>
            </a:r>
          </a:p>
          <a:p>
            <a:pPr marL="342900" indent="-342900">
              <a:buFont typeface="Courier New" panose="02070309020205020404" pitchFamily="49" charset="0"/>
              <a:buChar char="o"/>
            </a:pPr>
            <a:r>
              <a:rPr lang="en-US" sz="2000" b="1" dirty="0">
                <a:latin typeface="Franklin Gothic Book" panose="020B0503020102020204" pitchFamily="34" charset="0"/>
              </a:rPr>
              <a:t>BEST PART- Six Figure Income Potential – ITEM 19!! </a:t>
            </a:r>
          </a:p>
          <a:p>
            <a:pPr marL="342900" indent="-342900">
              <a:buFont typeface="Courier New" panose="02070309020205020404" pitchFamily="49" charset="0"/>
              <a:buChar char="o"/>
            </a:pPr>
            <a:r>
              <a:rPr lang="en-US" sz="2000" b="1" dirty="0">
                <a:latin typeface="Franklin Gothic Book" panose="020B0503020102020204" pitchFamily="34" charset="0"/>
              </a:rPr>
              <a:t>Happy franchisees already with great validation! </a:t>
            </a:r>
          </a:p>
          <a:p>
            <a:pPr marL="342900" indent="-342900">
              <a:buFont typeface="Courier New" panose="02070309020205020404" pitchFamily="49" charset="0"/>
              <a:buChar char="o"/>
            </a:pPr>
            <a:endParaRPr lang="en-US" sz="2400" dirty="0">
              <a:latin typeface="Franklin Gothic Book" panose="020B0503020102020204" pitchFamily="34" charset="0"/>
            </a:endParaRPr>
          </a:p>
        </p:txBody>
      </p:sp>
      <p:pic>
        <p:nvPicPr>
          <p:cNvPr id="8" name="Picture 7" descr="Chapter 4 – BC Reads: Adult Literacy Fundamental English ...">
            <a:extLst>
              <a:ext uri="{FF2B5EF4-FFF2-40B4-BE49-F238E27FC236}">
                <a16:creationId xmlns:a16="http://schemas.microsoft.com/office/drawing/2014/main" id="{712E6E40-E77F-F143-9FD4-BF4C97C43F1A}"/>
              </a:ext>
            </a:extLst>
          </p:cNvPr>
          <p:cNvPicPr/>
          <p:nvPr/>
        </p:nvPicPr>
        <p:blipFill>
          <a:blip r:embed="rId2" cstate="print">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288014">
            <a:off x="7081077" y="1798706"/>
            <a:ext cx="3128530" cy="1858528"/>
          </a:xfrm>
          <a:prstGeom prst="rect">
            <a:avLst/>
          </a:prstGeom>
        </p:spPr>
      </p:pic>
      <p:pic>
        <p:nvPicPr>
          <p:cNvPr id="9" name="Picture 8">
            <a:extLst>
              <a:ext uri="{FF2B5EF4-FFF2-40B4-BE49-F238E27FC236}">
                <a16:creationId xmlns:a16="http://schemas.microsoft.com/office/drawing/2014/main" id="{890A0A13-E304-3A41-8ADD-F70C8877BA1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565634" y="2819760"/>
            <a:ext cx="1326056" cy="1472597"/>
          </a:xfrm>
          <a:prstGeom prst="rect">
            <a:avLst/>
          </a:prstGeom>
        </p:spPr>
      </p:pic>
      <p:sp>
        <p:nvSpPr>
          <p:cNvPr id="5" name="TextBox 4">
            <a:extLst>
              <a:ext uri="{FF2B5EF4-FFF2-40B4-BE49-F238E27FC236}">
                <a16:creationId xmlns:a16="http://schemas.microsoft.com/office/drawing/2014/main" id="{90D22B7F-5E13-D545-BCAC-9677D309BCCE}"/>
              </a:ext>
            </a:extLst>
          </p:cNvPr>
          <p:cNvSpPr txBox="1"/>
          <p:nvPr/>
        </p:nvSpPr>
        <p:spPr>
          <a:xfrm rot="21439367">
            <a:off x="7060280" y="2043229"/>
            <a:ext cx="3170124" cy="1200329"/>
          </a:xfrm>
          <a:prstGeom prst="rect">
            <a:avLst/>
          </a:prstGeom>
          <a:noFill/>
        </p:spPr>
        <p:txBody>
          <a:bodyPr wrap="square" rtlCol="0">
            <a:spAutoFit/>
          </a:bodyPr>
          <a:lstStyle/>
          <a:p>
            <a:pPr algn="ctr"/>
            <a:r>
              <a:rPr lang="en-US" dirty="0">
                <a:latin typeface="Franklin Gothic Medium Cond" panose="020B0606030402020204" pitchFamily="34" charset="0"/>
              </a:rPr>
              <a:t> GABIE is on a mission to ”pollinate” kids with </a:t>
            </a:r>
          </a:p>
          <a:p>
            <a:pPr algn="ctr"/>
            <a:r>
              <a:rPr lang="en-US" dirty="0">
                <a:latin typeface="Franklin Gothic Medium Cond" panose="020B0606030402020204" pitchFamily="34" charset="0"/>
              </a:rPr>
              <a:t>agriculture KNOWLEDGE </a:t>
            </a:r>
          </a:p>
          <a:p>
            <a:pPr algn="ctr"/>
            <a:r>
              <a:rPr lang="en-US" dirty="0">
                <a:latin typeface="Franklin Gothic Medium Cond" panose="020B0606030402020204" pitchFamily="34" charset="0"/>
              </a:rPr>
              <a:t>and KNOW HOW!</a:t>
            </a:r>
          </a:p>
        </p:txBody>
      </p:sp>
      <p:sp>
        <p:nvSpPr>
          <p:cNvPr id="3" name="Rectangle 2">
            <a:extLst>
              <a:ext uri="{FF2B5EF4-FFF2-40B4-BE49-F238E27FC236}">
                <a16:creationId xmlns:a16="http://schemas.microsoft.com/office/drawing/2014/main" id="{9BB2FE43-0A63-F24F-9D4F-6C78ABC280F6}"/>
              </a:ext>
            </a:extLst>
          </p:cNvPr>
          <p:cNvSpPr/>
          <p:nvPr/>
        </p:nvSpPr>
        <p:spPr>
          <a:xfrm>
            <a:off x="2763405" y="5581983"/>
            <a:ext cx="6096000" cy="830997"/>
          </a:xfrm>
          <a:prstGeom prst="rect">
            <a:avLst/>
          </a:prstGeom>
        </p:spPr>
        <p:txBody>
          <a:bodyPr wrap="square">
            <a:spAutoFit/>
          </a:bodyPr>
          <a:lstStyle/>
          <a:p>
            <a:pPr algn="ctr"/>
            <a:r>
              <a:rPr lang="en-US" sz="2400" b="1" dirty="0">
                <a:solidFill>
                  <a:srgbClr val="FF0000"/>
                </a:solidFill>
                <a:latin typeface="Franklin Gothic Medium" panose="020B0603020102020204" pitchFamily="34" charset="0"/>
              </a:rPr>
              <a:t>Win-win-win for students, teachers and GABIE franchisees!</a:t>
            </a:r>
          </a:p>
        </p:txBody>
      </p:sp>
      <p:sp>
        <p:nvSpPr>
          <p:cNvPr id="10" name="Rectangle 9">
            <a:extLst>
              <a:ext uri="{FF2B5EF4-FFF2-40B4-BE49-F238E27FC236}">
                <a16:creationId xmlns:a16="http://schemas.microsoft.com/office/drawing/2014/main" id="{6B1801B9-42C2-B645-886C-3A1C0247DD55}"/>
              </a:ext>
            </a:extLst>
          </p:cNvPr>
          <p:cNvSpPr/>
          <p:nvPr/>
        </p:nvSpPr>
        <p:spPr>
          <a:xfrm>
            <a:off x="-18823" y="6693350"/>
            <a:ext cx="12210823" cy="164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pic>
        <p:nvPicPr>
          <p:cNvPr id="11" name="Picture 10">
            <a:extLst>
              <a:ext uri="{FF2B5EF4-FFF2-40B4-BE49-F238E27FC236}">
                <a16:creationId xmlns:a16="http://schemas.microsoft.com/office/drawing/2014/main" id="{283DB346-9663-6C43-8166-BE0B567830AB}"/>
              </a:ext>
            </a:extLst>
          </p:cNvPr>
          <p:cNvPicPr>
            <a:picLocks noChangeAspect="1"/>
          </p:cNvPicPr>
          <p:nvPr/>
        </p:nvPicPr>
        <p:blipFill>
          <a:blip r:embed="rId5"/>
          <a:stretch>
            <a:fillRect/>
          </a:stretch>
        </p:blipFill>
        <p:spPr>
          <a:xfrm>
            <a:off x="-209863" y="61221"/>
            <a:ext cx="2515162" cy="1779453"/>
          </a:xfrm>
          <a:prstGeom prst="rect">
            <a:avLst/>
          </a:prstGeom>
        </p:spPr>
      </p:pic>
    </p:spTree>
    <p:extLst>
      <p:ext uri="{BB962C8B-B14F-4D97-AF65-F5344CB8AC3E}">
        <p14:creationId xmlns:p14="http://schemas.microsoft.com/office/powerpoint/2010/main" val="124771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E943B-ECD1-C244-9D5D-2F3D0E0A51A5}"/>
              </a:ext>
            </a:extLst>
          </p:cNvPr>
          <p:cNvSpPr txBox="1"/>
          <p:nvPr/>
        </p:nvSpPr>
        <p:spPr>
          <a:xfrm>
            <a:off x="2530285" y="671618"/>
            <a:ext cx="9027269" cy="646331"/>
          </a:xfrm>
          <a:prstGeom prst="rect">
            <a:avLst/>
          </a:prstGeom>
          <a:noFill/>
        </p:spPr>
        <p:txBody>
          <a:bodyPr wrap="square" rtlCol="0">
            <a:spAutoFit/>
          </a:bodyPr>
          <a:lstStyle/>
          <a:p>
            <a:pPr algn="r"/>
            <a:r>
              <a:rPr lang="en-US" sz="3600" b="1" dirty="0">
                <a:solidFill>
                  <a:srgbClr val="FF0000"/>
                </a:solidFill>
                <a:latin typeface="Franklin Gothic Demi" panose="020B0603020102020204" pitchFamily="34" charset="0"/>
              </a:rPr>
              <a:t>Ideal Candidate</a:t>
            </a:r>
          </a:p>
        </p:txBody>
      </p:sp>
      <p:sp>
        <p:nvSpPr>
          <p:cNvPr id="3" name="TextBox 2">
            <a:extLst>
              <a:ext uri="{FF2B5EF4-FFF2-40B4-BE49-F238E27FC236}">
                <a16:creationId xmlns:a16="http://schemas.microsoft.com/office/drawing/2014/main" id="{91FA7FE3-9EFB-2340-9915-1E0BF0CB3470}"/>
              </a:ext>
            </a:extLst>
          </p:cNvPr>
          <p:cNvSpPr txBox="1"/>
          <p:nvPr/>
        </p:nvSpPr>
        <p:spPr>
          <a:xfrm>
            <a:off x="3926261" y="1048470"/>
            <a:ext cx="6057174" cy="4462760"/>
          </a:xfrm>
          <a:prstGeom prst="rect">
            <a:avLst/>
          </a:prstGeom>
          <a:noFill/>
        </p:spPr>
        <p:txBody>
          <a:bodyPr wrap="square" rtlCol="0">
            <a:spAutoFit/>
          </a:bodyPr>
          <a:lstStyle/>
          <a:p>
            <a:endParaRPr lang="en-US" sz="2400" dirty="0">
              <a:latin typeface="Franklin Gothic Book" panose="020B0503020102020204" pitchFamily="34" charset="0"/>
            </a:endParaRPr>
          </a:p>
          <a:p>
            <a:pPr marL="342900" indent="-342900">
              <a:buFont typeface="Courier New" panose="02070309020205020404" pitchFamily="49" charset="0"/>
              <a:buChar char="o"/>
            </a:pPr>
            <a:r>
              <a:rPr lang="en-US" sz="2000" b="1" dirty="0">
                <a:latin typeface="Franklin Gothic Book" panose="020B0503020102020204" pitchFamily="34" charset="0"/>
              </a:rPr>
              <a:t>Demonstrates entrepreneurial spirit</a:t>
            </a:r>
          </a:p>
          <a:p>
            <a:pPr marL="342900" indent="-342900">
              <a:buFont typeface="Courier New" panose="02070309020205020404" pitchFamily="49" charset="0"/>
              <a:buChar char="o"/>
            </a:pPr>
            <a:r>
              <a:rPr lang="en-US" sz="2000" b="1" dirty="0">
                <a:latin typeface="Franklin Gothic Book" panose="020B0503020102020204" pitchFamily="34" charset="0"/>
              </a:rPr>
              <a:t>Looking for steady growth</a:t>
            </a:r>
          </a:p>
          <a:p>
            <a:pPr marL="342900" indent="-342900">
              <a:buFont typeface="Courier New" panose="02070309020205020404" pitchFamily="49" charset="0"/>
              <a:buChar char="o"/>
            </a:pPr>
            <a:r>
              <a:rPr lang="en-US" sz="2000" b="1" dirty="0">
                <a:latin typeface="Franklin Gothic Book" panose="020B0503020102020204" pitchFamily="34" charset="0"/>
              </a:rPr>
              <a:t>Desire to grow into multiple markets</a:t>
            </a:r>
          </a:p>
          <a:p>
            <a:pPr marL="342900" indent="-342900">
              <a:buFont typeface="Courier New" panose="02070309020205020404" pitchFamily="49" charset="0"/>
              <a:buChar char="o"/>
            </a:pPr>
            <a:r>
              <a:rPr lang="en-US" sz="2000" b="1" dirty="0">
                <a:latin typeface="Franklin Gothic Book" panose="020B0503020102020204" pitchFamily="34" charset="0"/>
              </a:rPr>
              <a:t>Committed to enriching the lives of children</a:t>
            </a:r>
          </a:p>
          <a:p>
            <a:pPr marL="342900" indent="-342900">
              <a:buFont typeface="Courier New" panose="02070309020205020404" pitchFamily="49" charset="0"/>
              <a:buChar char="o"/>
            </a:pPr>
            <a:r>
              <a:rPr lang="en-US" sz="2000" b="1" dirty="0">
                <a:latin typeface="Franklin Gothic Book" panose="020B0503020102020204" pitchFamily="34" charset="0"/>
              </a:rPr>
              <a:t>Enthusiastic and likeable personality</a:t>
            </a:r>
          </a:p>
          <a:p>
            <a:pPr marL="342900" indent="-342900">
              <a:buFont typeface="Courier New" panose="02070309020205020404" pitchFamily="49" charset="0"/>
              <a:buChar char="o"/>
            </a:pPr>
            <a:r>
              <a:rPr lang="en-US" sz="2000" b="1" dirty="0">
                <a:latin typeface="Franklin Gothic Book" panose="020B0503020102020204" pitchFamily="34" charset="0"/>
              </a:rPr>
              <a:t>Values community relationships</a:t>
            </a:r>
          </a:p>
          <a:p>
            <a:pPr marL="342900" indent="-342900">
              <a:buFont typeface="Courier New" panose="02070309020205020404" pitchFamily="49" charset="0"/>
              <a:buChar char="o"/>
            </a:pPr>
            <a:r>
              <a:rPr lang="en-US" sz="2000" b="1" dirty="0">
                <a:latin typeface="Franklin Gothic Book" panose="020B0503020102020204" pitchFamily="34" charset="0"/>
              </a:rPr>
              <a:t>Can train, manage and motivate team members</a:t>
            </a:r>
          </a:p>
          <a:p>
            <a:pPr marL="342900" indent="-342900">
              <a:buFont typeface="Courier New" panose="02070309020205020404" pitchFamily="49" charset="0"/>
              <a:buChar char="o"/>
            </a:pPr>
            <a:r>
              <a:rPr lang="en-US" sz="2000" b="1" dirty="0">
                <a:latin typeface="Franklin Gothic Book" panose="020B0503020102020204" pitchFamily="34" charset="0"/>
              </a:rPr>
              <a:t>Understands how to follow a system</a:t>
            </a:r>
          </a:p>
          <a:p>
            <a:pPr marL="342900" indent="-342900">
              <a:buFont typeface="Courier New" panose="02070309020205020404" pitchFamily="49" charset="0"/>
              <a:buChar char="o"/>
            </a:pPr>
            <a:r>
              <a:rPr lang="en-US" sz="2000" b="1" dirty="0">
                <a:latin typeface="Franklin Gothic Book" panose="020B0503020102020204" pitchFamily="34" charset="0"/>
              </a:rPr>
              <a:t>Strong organizational skills</a:t>
            </a:r>
          </a:p>
          <a:p>
            <a:pPr marL="342900" indent="-342900">
              <a:buFont typeface="Courier New" panose="02070309020205020404" pitchFamily="49" charset="0"/>
              <a:buChar char="o"/>
            </a:pPr>
            <a:r>
              <a:rPr lang="en-US" sz="2000" b="1" dirty="0">
                <a:latin typeface="Franklin Gothic Book" panose="020B0503020102020204" pitchFamily="34" charset="0"/>
              </a:rPr>
              <a:t>Meets financial requirements </a:t>
            </a:r>
          </a:p>
          <a:p>
            <a:pPr marL="342900" indent="-342900">
              <a:buFont typeface="Courier New" panose="02070309020205020404" pitchFamily="49" charset="0"/>
              <a:buChar char="o"/>
            </a:pPr>
            <a:r>
              <a:rPr lang="en-US" sz="2000" b="1" dirty="0">
                <a:latin typeface="Franklin Gothic Book" panose="020B0503020102020204" pitchFamily="34" charset="0"/>
              </a:rPr>
              <a:t>NO EXPERIENCE NECESSARY!</a:t>
            </a:r>
          </a:p>
          <a:p>
            <a:pPr marL="342900" indent="-342900">
              <a:buFont typeface="Courier New" panose="02070309020205020404" pitchFamily="49" charset="0"/>
              <a:buChar char="o"/>
            </a:pPr>
            <a:r>
              <a:rPr lang="en-US" sz="2000" b="1" dirty="0">
                <a:latin typeface="Franklin Gothic Book" panose="020B0503020102020204" pitchFamily="34" charset="0"/>
              </a:rPr>
              <a:t>Training in Atlanta or Tampa, FL for 3 days</a:t>
            </a:r>
          </a:p>
          <a:p>
            <a:pPr marL="342900" indent="-342900">
              <a:buFont typeface="Courier New" panose="02070309020205020404" pitchFamily="49" charset="0"/>
              <a:buChar char="o"/>
            </a:pPr>
            <a:endParaRPr lang="en-US" sz="2000" b="1" dirty="0">
              <a:latin typeface="Franklin Gothic Book" panose="020B0503020102020204" pitchFamily="34" charset="0"/>
            </a:endParaRPr>
          </a:p>
        </p:txBody>
      </p:sp>
      <p:pic>
        <p:nvPicPr>
          <p:cNvPr id="6" name="Picture 5">
            <a:extLst>
              <a:ext uri="{FF2B5EF4-FFF2-40B4-BE49-F238E27FC236}">
                <a16:creationId xmlns:a16="http://schemas.microsoft.com/office/drawing/2014/main" id="{77B6132E-4F06-B340-9C43-D6BC43630960}"/>
              </a:ext>
            </a:extLst>
          </p:cNvPr>
          <p:cNvPicPr/>
          <p:nvPr/>
        </p:nvPicPr>
        <p:blipFill rotWithShape="1">
          <a:blip r:embed="rId2" cstate="print">
            <a:alphaModFix amt="35000"/>
            <a:extLst>
              <a:ext uri="{28A0092B-C50C-407E-A947-70E740481C1C}">
                <a14:useLocalDpi xmlns:a14="http://schemas.microsoft.com/office/drawing/2010/main" val="0"/>
              </a:ext>
            </a:extLst>
          </a:blip>
          <a:srcRect b="36001"/>
          <a:stretch/>
        </p:blipFill>
        <p:spPr>
          <a:xfrm>
            <a:off x="2479788" y="4375475"/>
            <a:ext cx="7213600" cy="2308324"/>
          </a:xfrm>
          <a:prstGeom prst="rect">
            <a:avLst/>
          </a:prstGeom>
        </p:spPr>
      </p:pic>
      <p:pic>
        <p:nvPicPr>
          <p:cNvPr id="8" name="Picture 7">
            <a:extLst>
              <a:ext uri="{FF2B5EF4-FFF2-40B4-BE49-F238E27FC236}">
                <a16:creationId xmlns:a16="http://schemas.microsoft.com/office/drawing/2014/main" id="{47C93954-A347-024B-8C0C-15346C444146}"/>
              </a:ext>
            </a:extLst>
          </p:cNvPr>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768927" y="2308409"/>
            <a:ext cx="2286000" cy="1387475"/>
          </a:xfrm>
          <a:prstGeom prst="rect">
            <a:avLst/>
          </a:prstGeom>
        </p:spPr>
      </p:pic>
      <p:sp>
        <p:nvSpPr>
          <p:cNvPr id="5" name="Rectangle 4">
            <a:extLst>
              <a:ext uri="{FF2B5EF4-FFF2-40B4-BE49-F238E27FC236}">
                <a16:creationId xmlns:a16="http://schemas.microsoft.com/office/drawing/2014/main" id="{B77EA751-BB53-9B40-83B8-12001A38E13C}"/>
              </a:ext>
            </a:extLst>
          </p:cNvPr>
          <p:cNvSpPr/>
          <p:nvPr/>
        </p:nvSpPr>
        <p:spPr>
          <a:xfrm>
            <a:off x="-221919" y="3972347"/>
            <a:ext cx="4599709" cy="1231106"/>
          </a:xfrm>
          <a:prstGeom prst="rect">
            <a:avLst/>
          </a:prstGeom>
        </p:spPr>
        <p:txBody>
          <a:bodyPr wrap="square">
            <a:spAutoFit/>
          </a:bodyPr>
          <a:lstStyle/>
          <a:p>
            <a:pPr algn="ctr"/>
            <a:endParaRPr lang="en-US" dirty="0">
              <a:solidFill>
                <a:srgbClr val="FF0000"/>
              </a:solidFill>
              <a:latin typeface="Franklin Gothic Medium" panose="020B0603020102020204" pitchFamily="34" charset="0"/>
            </a:endParaRPr>
          </a:p>
          <a:p>
            <a:pPr algn="ctr"/>
            <a:r>
              <a:rPr lang="en-US" sz="2800" dirty="0">
                <a:solidFill>
                  <a:srgbClr val="FF0000"/>
                </a:solidFill>
                <a:latin typeface="Franklin Gothic Medium" panose="020B0603020102020204" pitchFamily="34" charset="0"/>
              </a:rPr>
              <a:t>Changing lives… </a:t>
            </a:r>
          </a:p>
          <a:p>
            <a:pPr algn="ctr"/>
            <a:r>
              <a:rPr lang="en-US" sz="2800" dirty="0">
                <a:solidFill>
                  <a:srgbClr val="FF0000"/>
                </a:solidFill>
                <a:latin typeface="Franklin Gothic Medium" panose="020B0603020102020204" pitchFamily="34" charset="0"/>
              </a:rPr>
              <a:t>one field trip at a time!</a:t>
            </a:r>
          </a:p>
        </p:txBody>
      </p:sp>
      <p:sp>
        <p:nvSpPr>
          <p:cNvPr id="9" name="Rectangle 8">
            <a:extLst>
              <a:ext uri="{FF2B5EF4-FFF2-40B4-BE49-F238E27FC236}">
                <a16:creationId xmlns:a16="http://schemas.microsoft.com/office/drawing/2014/main" id="{4DEEE2FF-AD60-4A4B-83AD-BB31CCD071AB}"/>
              </a:ext>
            </a:extLst>
          </p:cNvPr>
          <p:cNvSpPr/>
          <p:nvPr/>
        </p:nvSpPr>
        <p:spPr>
          <a:xfrm>
            <a:off x="-18823" y="6693350"/>
            <a:ext cx="12210823" cy="164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pic>
        <p:nvPicPr>
          <p:cNvPr id="10" name="Picture 9">
            <a:extLst>
              <a:ext uri="{FF2B5EF4-FFF2-40B4-BE49-F238E27FC236}">
                <a16:creationId xmlns:a16="http://schemas.microsoft.com/office/drawing/2014/main" id="{607F38B6-A8D5-8147-B988-593A24FD45B9}"/>
              </a:ext>
            </a:extLst>
          </p:cNvPr>
          <p:cNvPicPr>
            <a:picLocks noChangeAspect="1"/>
          </p:cNvPicPr>
          <p:nvPr/>
        </p:nvPicPr>
        <p:blipFill>
          <a:blip r:embed="rId4"/>
          <a:stretch>
            <a:fillRect/>
          </a:stretch>
        </p:blipFill>
        <p:spPr>
          <a:xfrm>
            <a:off x="-209863" y="61222"/>
            <a:ext cx="2741252" cy="1939410"/>
          </a:xfrm>
          <a:prstGeom prst="rect">
            <a:avLst/>
          </a:prstGeom>
        </p:spPr>
      </p:pic>
    </p:spTree>
    <p:extLst>
      <p:ext uri="{BB962C8B-B14F-4D97-AF65-F5344CB8AC3E}">
        <p14:creationId xmlns:p14="http://schemas.microsoft.com/office/powerpoint/2010/main" val="347678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B395C7-69BF-3742-B583-20A4080A2BF8}"/>
              </a:ext>
            </a:extLst>
          </p:cNvPr>
          <p:cNvPicPr/>
          <p:nvPr/>
        </p:nvPicPr>
        <p:blipFill rotWithShape="1">
          <a:blip r:embed="rId3">
            <a:alphaModFix amt="35000"/>
            <a:extLst>
              <a:ext uri="{28A0092B-C50C-407E-A947-70E740481C1C}">
                <a14:useLocalDpi xmlns:a14="http://schemas.microsoft.com/office/drawing/2010/main" val="0"/>
              </a:ext>
            </a:extLst>
          </a:blip>
          <a:srcRect t="14308" b="14463"/>
          <a:stretch/>
        </p:blipFill>
        <p:spPr bwMode="auto">
          <a:xfrm>
            <a:off x="-719545" y="1424301"/>
            <a:ext cx="12912942" cy="5617456"/>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20E943B-ECD1-C244-9D5D-2F3D0E0A51A5}"/>
              </a:ext>
            </a:extLst>
          </p:cNvPr>
          <p:cNvSpPr txBox="1"/>
          <p:nvPr/>
        </p:nvSpPr>
        <p:spPr>
          <a:xfrm>
            <a:off x="2530285" y="637872"/>
            <a:ext cx="9027269" cy="646331"/>
          </a:xfrm>
          <a:prstGeom prst="rect">
            <a:avLst/>
          </a:prstGeom>
          <a:noFill/>
        </p:spPr>
        <p:txBody>
          <a:bodyPr wrap="square" rtlCol="0">
            <a:spAutoFit/>
          </a:bodyPr>
          <a:lstStyle/>
          <a:p>
            <a:pPr algn="r"/>
            <a:r>
              <a:rPr lang="en-US" sz="3600" b="1" dirty="0">
                <a:solidFill>
                  <a:srgbClr val="FF0000"/>
                </a:solidFill>
                <a:latin typeface="Franklin Gothic Demi" panose="020B0603020102020204" pitchFamily="34" charset="0"/>
              </a:rPr>
              <a:t>Investment Overview</a:t>
            </a:r>
          </a:p>
        </p:txBody>
      </p:sp>
      <p:sp>
        <p:nvSpPr>
          <p:cNvPr id="3" name="TextBox 2">
            <a:extLst>
              <a:ext uri="{FF2B5EF4-FFF2-40B4-BE49-F238E27FC236}">
                <a16:creationId xmlns:a16="http://schemas.microsoft.com/office/drawing/2014/main" id="{91FA7FE3-9EFB-2340-9915-1E0BF0CB3470}"/>
              </a:ext>
            </a:extLst>
          </p:cNvPr>
          <p:cNvSpPr txBox="1"/>
          <p:nvPr/>
        </p:nvSpPr>
        <p:spPr>
          <a:xfrm>
            <a:off x="2530285" y="1463040"/>
            <a:ext cx="3924163" cy="5539978"/>
          </a:xfrm>
          <a:prstGeom prst="rect">
            <a:avLst/>
          </a:prstGeom>
          <a:noFill/>
        </p:spPr>
        <p:txBody>
          <a:bodyPr wrap="square" rtlCol="0">
            <a:spAutoFit/>
          </a:bodyPr>
          <a:lstStyle/>
          <a:p>
            <a:pPr algn="r"/>
            <a:endParaRPr lang="en-US" sz="2400" dirty="0">
              <a:latin typeface="Franklin Gothic Book" panose="020B0503020102020204" pitchFamily="34" charset="0"/>
            </a:endParaRPr>
          </a:p>
          <a:p>
            <a:r>
              <a:rPr lang="en-US" sz="2000" b="1" dirty="0">
                <a:solidFill>
                  <a:srgbClr val="FF0000"/>
                </a:solidFill>
                <a:latin typeface="Franklin Gothic Demi" panose="020B0603020102020204" pitchFamily="34" charset="0"/>
              </a:rPr>
              <a:t>SINGLE BUS</a:t>
            </a:r>
          </a:p>
          <a:p>
            <a:endParaRPr lang="en-US" b="1" dirty="0">
              <a:latin typeface="Franklin Gothic Demi" panose="020B0603020102020204" pitchFamily="34" charset="0"/>
            </a:endParaRPr>
          </a:p>
          <a:p>
            <a:r>
              <a:rPr lang="en-US" b="1" dirty="0">
                <a:solidFill>
                  <a:schemeClr val="bg2">
                    <a:lumMod val="50000"/>
                  </a:schemeClr>
                </a:solidFill>
                <a:latin typeface="Franklin Gothic Demi" panose="020B0603020102020204" pitchFamily="34" charset="0"/>
              </a:rPr>
              <a:t>Franchise Fee</a:t>
            </a:r>
          </a:p>
          <a:p>
            <a:r>
              <a:rPr lang="en-US" sz="2000" dirty="0">
                <a:latin typeface="Franklin Gothic Book" panose="020B0503020102020204" pitchFamily="34" charset="0"/>
              </a:rPr>
              <a:t>$35,000 first unit</a:t>
            </a:r>
          </a:p>
          <a:p>
            <a:r>
              <a:rPr lang="en-US" sz="2000" dirty="0">
                <a:latin typeface="Franklin Gothic Book" panose="020B0503020102020204" pitchFamily="34" charset="0"/>
              </a:rPr>
              <a:t>$20,000 each additional</a:t>
            </a:r>
          </a:p>
          <a:p>
            <a:endParaRPr lang="en-US" sz="2400" dirty="0">
              <a:latin typeface="Franklin Gothic Book" panose="020B0503020102020204" pitchFamily="34" charset="0"/>
            </a:endParaRPr>
          </a:p>
          <a:p>
            <a:r>
              <a:rPr lang="en-US" b="1" dirty="0">
                <a:solidFill>
                  <a:schemeClr val="bg2">
                    <a:lumMod val="50000"/>
                  </a:schemeClr>
                </a:solidFill>
                <a:latin typeface="Franklin Gothic Demi" panose="020B0603020102020204" pitchFamily="34" charset="0"/>
              </a:rPr>
              <a:t>Total Investment</a:t>
            </a:r>
          </a:p>
          <a:p>
            <a:r>
              <a:rPr lang="en-US" sz="2000" dirty="0">
                <a:latin typeface="Franklin Gothic Book" panose="020B0503020102020204" pitchFamily="34" charset="0"/>
              </a:rPr>
              <a:t>$97,050 to $142,700</a:t>
            </a:r>
          </a:p>
          <a:p>
            <a:endParaRPr lang="en-US" sz="2400" dirty="0">
              <a:latin typeface="Franklin Gothic Book" panose="020B0503020102020204" pitchFamily="34" charset="0"/>
            </a:endParaRPr>
          </a:p>
          <a:p>
            <a:r>
              <a:rPr lang="en-US" b="1" dirty="0">
                <a:solidFill>
                  <a:schemeClr val="bg2">
                    <a:lumMod val="50000"/>
                  </a:schemeClr>
                </a:solidFill>
                <a:latin typeface="Franklin Gothic Demi" panose="020B0603020102020204" pitchFamily="34" charset="0"/>
              </a:rPr>
              <a:t>Minimum Cash Investment</a:t>
            </a:r>
          </a:p>
          <a:p>
            <a:r>
              <a:rPr lang="en-US" sz="2000" dirty="0">
                <a:latin typeface="Franklin Gothic Book" panose="020B0503020102020204" pitchFamily="34" charset="0"/>
              </a:rPr>
              <a:t>$35,000 liquid assets</a:t>
            </a:r>
          </a:p>
          <a:p>
            <a:endParaRPr lang="en-US" sz="2400" dirty="0">
              <a:latin typeface="Franklin Gothic Book" panose="020B0503020102020204" pitchFamily="34" charset="0"/>
            </a:endParaRPr>
          </a:p>
          <a:p>
            <a:r>
              <a:rPr lang="en-US" b="1" dirty="0">
                <a:solidFill>
                  <a:schemeClr val="bg2">
                    <a:lumMod val="50000"/>
                  </a:schemeClr>
                </a:solidFill>
                <a:latin typeface="Franklin Gothic Demi" panose="020B0603020102020204" pitchFamily="34" charset="0"/>
              </a:rPr>
              <a:t>Minimum Net Worth</a:t>
            </a:r>
          </a:p>
          <a:p>
            <a:r>
              <a:rPr lang="en-US" sz="2000" dirty="0">
                <a:latin typeface="Franklin Gothic Book" panose="020B0503020102020204" pitchFamily="34" charset="0"/>
              </a:rPr>
              <a:t>$150,000</a:t>
            </a:r>
          </a:p>
          <a:p>
            <a:pPr algn="r"/>
            <a:endParaRPr lang="en-US" sz="2400" dirty="0">
              <a:latin typeface="Franklin Gothic Book" panose="020B0503020102020204" pitchFamily="34" charset="0"/>
            </a:endParaRPr>
          </a:p>
          <a:p>
            <a:pPr algn="r"/>
            <a:endParaRPr lang="en-US" sz="2400" dirty="0">
              <a:latin typeface="Franklin Gothic Book" panose="020B0503020102020204" pitchFamily="34" charset="0"/>
            </a:endParaRPr>
          </a:p>
        </p:txBody>
      </p:sp>
      <p:sp>
        <p:nvSpPr>
          <p:cNvPr id="6" name="TextBox 5">
            <a:extLst>
              <a:ext uri="{FF2B5EF4-FFF2-40B4-BE49-F238E27FC236}">
                <a16:creationId xmlns:a16="http://schemas.microsoft.com/office/drawing/2014/main" id="{73071FF5-8F8F-CE47-85E1-16E871209AE7}"/>
              </a:ext>
            </a:extLst>
          </p:cNvPr>
          <p:cNvSpPr txBox="1"/>
          <p:nvPr/>
        </p:nvSpPr>
        <p:spPr>
          <a:xfrm>
            <a:off x="6096000" y="1860853"/>
            <a:ext cx="5163913" cy="5355312"/>
          </a:xfrm>
          <a:prstGeom prst="rect">
            <a:avLst/>
          </a:prstGeom>
          <a:noFill/>
        </p:spPr>
        <p:txBody>
          <a:bodyPr wrap="square" rtlCol="0">
            <a:spAutoFit/>
          </a:bodyPr>
          <a:lstStyle/>
          <a:p>
            <a:endParaRPr lang="en-US" sz="2400" b="1" dirty="0">
              <a:latin typeface="Franklin Gothic Demi" panose="020B0603020102020204" pitchFamily="34" charset="0"/>
            </a:endParaRPr>
          </a:p>
          <a:p>
            <a:endParaRPr lang="en-US" b="1" dirty="0">
              <a:latin typeface="Franklin Gothic Demi" panose="020B0603020102020204" pitchFamily="34" charset="0"/>
            </a:endParaRPr>
          </a:p>
          <a:p>
            <a:r>
              <a:rPr lang="en-US" b="1" dirty="0">
                <a:solidFill>
                  <a:schemeClr val="bg2">
                    <a:lumMod val="50000"/>
                  </a:schemeClr>
                </a:solidFill>
                <a:latin typeface="Franklin Gothic Demi" panose="020B0603020102020204" pitchFamily="34" charset="0"/>
              </a:rPr>
              <a:t>Royalty</a:t>
            </a:r>
          </a:p>
          <a:p>
            <a:r>
              <a:rPr lang="en-US" sz="2000" dirty="0">
                <a:latin typeface="Franklin Gothic Book" panose="020B0503020102020204" pitchFamily="34" charset="0"/>
              </a:rPr>
              <a:t>8% of gross sales</a:t>
            </a:r>
          </a:p>
          <a:p>
            <a:endParaRPr lang="en-US" sz="2400" dirty="0">
              <a:solidFill>
                <a:schemeClr val="bg2">
                  <a:lumMod val="50000"/>
                </a:schemeClr>
              </a:solidFill>
              <a:latin typeface="Franklin Gothic Book" panose="020B0503020102020204" pitchFamily="34" charset="0"/>
            </a:endParaRPr>
          </a:p>
          <a:p>
            <a:r>
              <a:rPr lang="en-US" b="1" dirty="0">
                <a:solidFill>
                  <a:schemeClr val="bg2">
                    <a:lumMod val="50000"/>
                  </a:schemeClr>
                </a:solidFill>
                <a:latin typeface="Franklin Gothic Demi" panose="020B0603020102020204" pitchFamily="34" charset="0"/>
              </a:rPr>
              <a:t>National Marketing Fund</a:t>
            </a:r>
          </a:p>
          <a:p>
            <a:r>
              <a:rPr lang="en-US" sz="2000" dirty="0">
                <a:latin typeface="Franklin Gothic Book" panose="020B0503020102020204" pitchFamily="34" charset="0"/>
              </a:rPr>
              <a:t>$100 per month</a:t>
            </a:r>
          </a:p>
          <a:p>
            <a:endParaRPr lang="en-US" sz="2400" dirty="0">
              <a:latin typeface="Franklin Gothic Book" panose="020B0503020102020204" pitchFamily="34" charset="0"/>
            </a:endParaRPr>
          </a:p>
          <a:p>
            <a:r>
              <a:rPr lang="en-US" b="1" dirty="0">
                <a:solidFill>
                  <a:schemeClr val="bg2">
                    <a:lumMod val="50000"/>
                  </a:schemeClr>
                </a:solidFill>
                <a:latin typeface="Franklin Gothic Demi" panose="020B0603020102020204" pitchFamily="34" charset="0"/>
              </a:rPr>
              <a:t>Furnishings, Fixtures, Equipment </a:t>
            </a:r>
          </a:p>
          <a:p>
            <a:r>
              <a:rPr lang="en-US" sz="2000" dirty="0">
                <a:latin typeface="Franklin Gothic Book" panose="020B0503020102020204" pitchFamily="34" charset="0"/>
              </a:rPr>
              <a:t>Included in total investment</a:t>
            </a:r>
          </a:p>
          <a:p>
            <a:endParaRPr lang="en-US" sz="2400" dirty="0">
              <a:latin typeface="Franklin Gothic Book" panose="020B0503020102020204" pitchFamily="34" charset="0"/>
            </a:endParaRPr>
          </a:p>
          <a:p>
            <a:endParaRPr lang="en-US" sz="2400" dirty="0">
              <a:latin typeface="Franklin Gothic Book" panose="020B0503020102020204" pitchFamily="34" charset="0"/>
            </a:endParaRPr>
          </a:p>
          <a:p>
            <a:r>
              <a:rPr lang="en-US" b="1" dirty="0">
                <a:solidFill>
                  <a:srgbClr val="FF0000"/>
                </a:solidFill>
                <a:latin typeface="Franklin Gothic Medium Cond" panose="020B0606030402020204" pitchFamily="34" charset="0"/>
              </a:rPr>
              <a:t>*AVAILABLE &amp; SELLING IN ALL STATES</a:t>
            </a:r>
          </a:p>
          <a:p>
            <a:endParaRPr lang="en-US" sz="2400" dirty="0">
              <a:latin typeface="Franklin Gothic Book" panose="020B0503020102020204" pitchFamily="34" charset="0"/>
            </a:endParaRPr>
          </a:p>
          <a:p>
            <a:endParaRPr lang="en-US" sz="2400" dirty="0">
              <a:latin typeface="Franklin Gothic Book" panose="020B0503020102020204" pitchFamily="34" charset="0"/>
            </a:endParaRPr>
          </a:p>
          <a:p>
            <a:endParaRPr lang="en-US" sz="2400" dirty="0">
              <a:latin typeface="Franklin Gothic Book" panose="020B0503020102020204" pitchFamily="34" charset="0"/>
            </a:endParaRPr>
          </a:p>
        </p:txBody>
      </p:sp>
      <p:sp>
        <p:nvSpPr>
          <p:cNvPr id="9" name="Rectangle 8">
            <a:extLst>
              <a:ext uri="{FF2B5EF4-FFF2-40B4-BE49-F238E27FC236}">
                <a16:creationId xmlns:a16="http://schemas.microsoft.com/office/drawing/2014/main" id="{E77C4FC5-1639-EB41-A211-821D4C1A651B}"/>
              </a:ext>
            </a:extLst>
          </p:cNvPr>
          <p:cNvSpPr/>
          <p:nvPr/>
        </p:nvSpPr>
        <p:spPr>
          <a:xfrm>
            <a:off x="-18823" y="6693350"/>
            <a:ext cx="12210823" cy="164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pic>
        <p:nvPicPr>
          <p:cNvPr id="10" name="Picture 9">
            <a:extLst>
              <a:ext uri="{FF2B5EF4-FFF2-40B4-BE49-F238E27FC236}">
                <a16:creationId xmlns:a16="http://schemas.microsoft.com/office/drawing/2014/main" id="{0DBDCBF0-040E-3344-953C-15CAC8A7E1F2}"/>
              </a:ext>
            </a:extLst>
          </p:cNvPr>
          <p:cNvPicPr>
            <a:picLocks noChangeAspect="1"/>
          </p:cNvPicPr>
          <p:nvPr/>
        </p:nvPicPr>
        <p:blipFill>
          <a:blip r:embed="rId4"/>
          <a:stretch>
            <a:fillRect/>
          </a:stretch>
        </p:blipFill>
        <p:spPr>
          <a:xfrm>
            <a:off x="-209862" y="61222"/>
            <a:ext cx="2740147" cy="1938627"/>
          </a:xfrm>
          <a:prstGeom prst="rect">
            <a:avLst/>
          </a:prstGeom>
        </p:spPr>
      </p:pic>
    </p:spTree>
    <p:extLst>
      <p:ext uri="{BB962C8B-B14F-4D97-AF65-F5344CB8AC3E}">
        <p14:creationId xmlns:p14="http://schemas.microsoft.com/office/powerpoint/2010/main" val="36297492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2929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4802</TotalTime>
  <Words>583</Words>
  <Application>Microsoft Office PowerPoint</Application>
  <PresentationFormat>Widescreen</PresentationFormat>
  <Paragraphs>88</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Courier New</vt:lpstr>
      <vt:lpstr>Franklin Gothic Book</vt:lpstr>
      <vt:lpstr>Franklin Gothic Demi</vt:lpstr>
      <vt:lpstr>Franklin Gothic Medium</vt:lpstr>
      <vt:lpstr>Franklin Gothic Medium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Wade</dc:creator>
  <cp:lastModifiedBy>lisa williams</cp:lastModifiedBy>
  <cp:revision>36</cp:revision>
  <dcterms:created xsi:type="dcterms:W3CDTF">2019-08-09T15:32:51Z</dcterms:created>
  <dcterms:modified xsi:type="dcterms:W3CDTF">2023-08-30T18:48:18Z</dcterms:modified>
</cp:coreProperties>
</file>